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43"/>
    <p:sldId id="257" r:id="rId44"/>
    <p:sldId id="258" r:id="rId45"/>
    <p:sldId id="259" r:id="rId46"/>
    <p:sldId id="260" r:id="rId47"/>
    <p:sldId id="261" r:id="rId48"/>
    <p:sldId id="262" r:id="rId49"/>
    <p:sldId id="263" r:id="rId50"/>
    <p:sldId id="264" r:id="rId51"/>
    <p:sldId id="265" r:id="rId52"/>
    <p:sldId id="266" r:id="rId53"/>
    <p:sldId id="267" r:id="rId54"/>
    <p:sldId id="268" r:id="rId55"/>
    <p:sldId id="269" r:id="rId56"/>
    <p:sldId id="270" r:id="rId57"/>
    <p:sldId id="271" r:id="rId58"/>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HK Modular" charset="1" panose="00000800000000000000"/>
      <p:regular r:id="rId10"/>
    </p:embeddedFont>
    <p:embeddedFont>
      <p:font typeface="Canva Sans" charset="1" panose="020B0503030501040103"/>
      <p:regular r:id="rId11"/>
    </p:embeddedFont>
    <p:embeddedFont>
      <p:font typeface="Canva Sans Bold" charset="1" panose="020B0803030501040103"/>
      <p:regular r:id="rId12"/>
    </p:embeddedFont>
    <p:embeddedFont>
      <p:font typeface="Canva Sans Italics" charset="1" panose="020B0503030501040103"/>
      <p:regular r:id="rId13"/>
    </p:embeddedFont>
    <p:embeddedFont>
      <p:font typeface="Canva Sans Bold Italics" charset="1" panose="020B0803030501040103"/>
      <p:regular r:id="rId14"/>
    </p:embeddedFont>
    <p:embeddedFont>
      <p:font typeface="Canva Sans Medium" charset="1" panose="020B0603030501040103"/>
      <p:regular r:id="rId15"/>
    </p:embeddedFont>
    <p:embeddedFont>
      <p:font typeface="Canva Sans Medium Italics" charset="1" panose="020B0603030501040103"/>
      <p:regular r:id="rId16"/>
    </p:embeddedFont>
    <p:embeddedFont>
      <p:font typeface="Merriweather Sans" charset="1" panose="00000500000000000000"/>
      <p:regular r:id="rId17"/>
    </p:embeddedFont>
    <p:embeddedFont>
      <p:font typeface="Merriweather Sans Bold" charset="1" panose="00000800000000000000"/>
      <p:regular r:id="rId18"/>
    </p:embeddedFont>
    <p:embeddedFont>
      <p:font typeface="Merriweather Sans Italics" charset="1" panose="00000500000000000000"/>
      <p:regular r:id="rId19"/>
    </p:embeddedFont>
    <p:embeddedFont>
      <p:font typeface="Merriweather Sans Bold Italics" charset="1" panose="00000800000000000000"/>
      <p:regular r:id="rId20"/>
    </p:embeddedFont>
    <p:embeddedFont>
      <p:font typeface="Merriweather Sans Light" charset="1" panose="00000400000000000000"/>
      <p:regular r:id="rId21"/>
    </p:embeddedFont>
    <p:embeddedFont>
      <p:font typeface="Merriweather Sans Light Italics" charset="1" panose="00000400000000000000"/>
      <p:regular r:id="rId22"/>
    </p:embeddedFont>
    <p:embeddedFont>
      <p:font typeface="Merriweather Sans Ultra-Bold" charset="1" panose="00000900000000000000"/>
      <p:regular r:id="rId23"/>
    </p:embeddedFont>
    <p:embeddedFont>
      <p:font typeface="Merriweather Sans Ultra-Bold Italics" charset="1" panose="00000900000000000000"/>
      <p:regular r:id="rId24"/>
    </p:embeddedFont>
    <p:embeddedFont>
      <p:font typeface="Montserrat" charset="1" panose="00000500000000000000"/>
      <p:regular r:id="rId25"/>
    </p:embeddedFont>
    <p:embeddedFont>
      <p:font typeface="Montserrat Bold" charset="1" panose="00000800000000000000"/>
      <p:regular r:id="rId26"/>
    </p:embeddedFont>
    <p:embeddedFont>
      <p:font typeface="Montserrat Italics" charset="1" panose="00000500000000000000"/>
      <p:regular r:id="rId27"/>
    </p:embeddedFont>
    <p:embeddedFont>
      <p:font typeface="Montserrat Bold Italics" charset="1" panose="00000800000000000000"/>
      <p:regular r:id="rId28"/>
    </p:embeddedFont>
    <p:embeddedFont>
      <p:font typeface="Montserrat Thin" charset="1" panose="00000300000000000000"/>
      <p:regular r:id="rId29"/>
    </p:embeddedFont>
    <p:embeddedFont>
      <p:font typeface="Montserrat Thin Italics" charset="1" panose="00000300000000000000"/>
      <p:regular r:id="rId30"/>
    </p:embeddedFont>
    <p:embeddedFont>
      <p:font typeface="Montserrat Extra-Light" charset="1" panose="00000300000000000000"/>
      <p:regular r:id="rId31"/>
    </p:embeddedFont>
    <p:embeddedFont>
      <p:font typeface="Montserrat Extra-Light Italics" charset="1" panose="00000300000000000000"/>
      <p:regular r:id="rId32"/>
    </p:embeddedFont>
    <p:embeddedFont>
      <p:font typeface="Montserrat Light" charset="1" panose="00000400000000000000"/>
      <p:regular r:id="rId33"/>
    </p:embeddedFont>
    <p:embeddedFont>
      <p:font typeface="Montserrat Light Italics" charset="1" panose="00000400000000000000"/>
      <p:regular r:id="rId34"/>
    </p:embeddedFont>
    <p:embeddedFont>
      <p:font typeface="Montserrat Medium" charset="1" panose="00000600000000000000"/>
      <p:regular r:id="rId35"/>
    </p:embeddedFont>
    <p:embeddedFont>
      <p:font typeface="Montserrat Medium Italics" charset="1" panose="00000600000000000000"/>
      <p:regular r:id="rId36"/>
    </p:embeddedFont>
    <p:embeddedFont>
      <p:font typeface="Montserrat Semi-Bold" charset="1" panose="00000700000000000000"/>
      <p:regular r:id="rId37"/>
    </p:embeddedFont>
    <p:embeddedFont>
      <p:font typeface="Montserrat Semi-Bold Italics" charset="1" panose="00000700000000000000"/>
      <p:regular r:id="rId38"/>
    </p:embeddedFont>
    <p:embeddedFont>
      <p:font typeface="Montserrat Ultra-Bold" charset="1" panose="00000900000000000000"/>
      <p:regular r:id="rId39"/>
    </p:embeddedFont>
    <p:embeddedFont>
      <p:font typeface="Montserrat Ultra-Bold Italics" charset="1" panose="00000900000000000000"/>
      <p:regular r:id="rId40"/>
    </p:embeddedFont>
    <p:embeddedFont>
      <p:font typeface="Montserrat Heavy" charset="1" panose="00000A00000000000000"/>
      <p:regular r:id="rId41"/>
    </p:embeddedFont>
    <p:embeddedFont>
      <p:font typeface="Montserrat Heavy Italics" charset="1" panose="00000A00000000000000"/>
      <p:regular r:id="rId4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slides/slide1.xml" Type="http://schemas.openxmlformats.org/officeDocument/2006/relationships/slide"/><Relationship Id="rId44" Target="slides/slide2.xml" Type="http://schemas.openxmlformats.org/officeDocument/2006/relationships/slide"/><Relationship Id="rId45" Target="slides/slide3.xml" Type="http://schemas.openxmlformats.org/officeDocument/2006/relationships/slide"/><Relationship Id="rId46" Target="slides/slide4.xml" Type="http://schemas.openxmlformats.org/officeDocument/2006/relationships/slide"/><Relationship Id="rId47" Target="slides/slide5.xml" Type="http://schemas.openxmlformats.org/officeDocument/2006/relationships/slide"/><Relationship Id="rId48" Target="slides/slide6.xml" Type="http://schemas.openxmlformats.org/officeDocument/2006/relationships/slide"/><Relationship Id="rId49" Target="slides/slide7.xml" Type="http://schemas.openxmlformats.org/officeDocument/2006/relationships/slide"/><Relationship Id="rId5" Target="tableStyles.xml" Type="http://schemas.openxmlformats.org/officeDocument/2006/relationships/tableStyles"/><Relationship Id="rId50" Target="slides/slide8.xml" Type="http://schemas.openxmlformats.org/officeDocument/2006/relationships/slide"/><Relationship Id="rId51" Target="slides/slide9.xml" Type="http://schemas.openxmlformats.org/officeDocument/2006/relationships/slide"/><Relationship Id="rId52" Target="slides/slide10.xml" Type="http://schemas.openxmlformats.org/officeDocument/2006/relationships/slide"/><Relationship Id="rId53" Target="slides/slide11.xml" Type="http://schemas.openxmlformats.org/officeDocument/2006/relationships/slide"/><Relationship Id="rId54" Target="slides/slide12.xml" Type="http://schemas.openxmlformats.org/officeDocument/2006/relationships/slide"/><Relationship Id="rId55" Target="slides/slide13.xml" Type="http://schemas.openxmlformats.org/officeDocument/2006/relationships/slide"/><Relationship Id="rId56" Target="slides/slide14.xml" Type="http://schemas.openxmlformats.org/officeDocument/2006/relationships/slide"/><Relationship Id="rId57" Target="slides/slide15.xml" Type="http://schemas.openxmlformats.org/officeDocument/2006/relationships/slide"/><Relationship Id="rId58" Target="slides/slide16.xml" Type="http://schemas.openxmlformats.org/officeDocument/2006/relationships/slide"/><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jpeg>
</file>

<file path=ppt/media/image21.jpeg>
</file>

<file path=ppt/media/image22.jpeg>
</file>

<file path=ppt/media/image23.jpeg>
</file>

<file path=ppt/media/image24.jpeg>
</file>

<file path=ppt/media/image25.jpeg>
</file>

<file path=ppt/media/image26.jpeg>
</file>

<file path=ppt/media/image27.png>
</file>

<file path=ppt/media/image28.jpeg>
</file>

<file path=ppt/media/image29.jpeg>
</file>

<file path=ppt/media/image3.jpeg>
</file>

<file path=ppt/media/image30.png>
</file>

<file path=ppt/media/image31.png>
</file>

<file path=ppt/media/image32.svg>
</file>

<file path=ppt/media/image33.jpeg>
</file>

<file path=ppt/media/image4.jpeg>
</file>

<file path=ppt/media/image5.jpeg>
</file>

<file path=ppt/media/image6.pn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3.jpeg" Type="http://schemas.openxmlformats.org/officeDocument/2006/relationships/image"/><Relationship Id="rId3" Target="../media/image24.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5.jpe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6.jpe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7.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8.jpe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9.jpe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0.png" Type="http://schemas.openxmlformats.org/officeDocument/2006/relationships/image"/><Relationship Id="rId3" Target="../media/image31.png" Type="http://schemas.openxmlformats.org/officeDocument/2006/relationships/image"/><Relationship Id="rId4" Target="../media/image32.svg" Type="http://schemas.openxmlformats.org/officeDocument/2006/relationships/image"/><Relationship Id="rId5" Target="../media/image33.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4.jpeg" Type="http://schemas.openxmlformats.org/officeDocument/2006/relationships/image"/><Relationship Id="rId4" Target="../media/image5.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svg" Type="http://schemas.openxmlformats.org/officeDocument/2006/relationships/image"/><Relationship Id="rId4" Target="../media/image11.png" Type="http://schemas.openxmlformats.org/officeDocument/2006/relationships/image"/><Relationship Id="rId5" Target="../media/image12.svg" Type="http://schemas.openxmlformats.org/officeDocument/2006/relationships/image"/><Relationship Id="rId6" Target="../media/image13.png" Type="http://schemas.openxmlformats.org/officeDocument/2006/relationships/image"/><Relationship Id="rId7" Target="../media/image14.svg" Type="http://schemas.openxmlformats.org/officeDocument/2006/relationships/image"/><Relationship Id="rId8" Target="../media/image15.png" Type="http://schemas.openxmlformats.org/officeDocument/2006/relationships/image"/><Relationship Id="rId9" Target="../media/image16.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 Id="rId3" Target="../media/image18.svg" Type="http://schemas.openxmlformats.org/officeDocument/2006/relationships/image"/><Relationship Id="rId4" Target="../media/image19.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jpeg" Type="http://schemas.openxmlformats.org/officeDocument/2006/relationships/image"/><Relationship Id="rId3" Target="../media/image21.jpeg" Type="http://schemas.openxmlformats.org/officeDocument/2006/relationships/image"/><Relationship Id="rId4" Target="../media/image22.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26282C"/>
        </a:solidFill>
      </p:bgPr>
    </p:bg>
    <p:spTree>
      <p:nvGrpSpPr>
        <p:cNvPr id="1" name=""/>
        <p:cNvGrpSpPr/>
        <p:nvPr/>
      </p:nvGrpSpPr>
      <p:grpSpPr>
        <a:xfrm>
          <a:off x="0" y="0"/>
          <a:ext cx="0" cy="0"/>
          <a:chOff x="0" y="0"/>
          <a:chExt cx="0" cy="0"/>
        </a:xfrm>
      </p:grpSpPr>
      <p:grpSp>
        <p:nvGrpSpPr>
          <p:cNvPr name="Group 2" id="2"/>
          <p:cNvGrpSpPr/>
          <p:nvPr/>
        </p:nvGrpSpPr>
        <p:grpSpPr>
          <a:xfrm rot="0">
            <a:off x="9899157" y="0"/>
            <a:ext cx="9027372" cy="10287000"/>
            <a:chOff x="0" y="0"/>
            <a:chExt cx="12036496" cy="13716000"/>
          </a:xfrm>
        </p:grpSpPr>
        <p:pic>
          <p:nvPicPr>
            <p:cNvPr name="Picture 3" id="3"/>
            <p:cNvPicPr>
              <a:picLocks noChangeAspect="true"/>
            </p:cNvPicPr>
            <p:nvPr/>
          </p:nvPicPr>
          <p:blipFill>
            <a:blip r:embed="rId2"/>
            <a:srcRect l="0" t="7267" r="0" b="7267"/>
            <a:stretch>
              <a:fillRect/>
            </a:stretch>
          </p:blipFill>
          <p:spPr>
            <a:xfrm flipH="false" flipV="false">
              <a:off x="0" y="0"/>
              <a:ext cx="12036496" cy="13716000"/>
            </a:xfrm>
            <a:prstGeom prst="rect">
              <a:avLst/>
            </a:prstGeom>
          </p:spPr>
        </p:pic>
      </p:grpSp>
      <p:sp>
        <p:nvSpPr>
          <p:cNvPr name="AutoShape 4" id="4"/>
          <p:cNvSpPr/>
          <p:nvPr/>
        </p:nvSpPr>
        <p:spPr>
          <a:xfrm rot="0">
            <a:off x="1274524" y="8517888"/>
            <a:ext cx="7238350" cy="0"/>
          </a:xfrm>
          <a:prstGeom prst="line">
            <a:avLst/>
          </a:prstGeom>
          <a:ln cap="flat" w="9525">
            <a:solidFill>
              <a:srgbClr val="FFFFFF"/>
            </a:solidFill>
            <a:prstDash val="solid"/>
            <a:headEnd type="none" len="sm" w="sm"/>
            <a:tailEnd type="none" len="sm" w="sm"/>
          </a:ln>
        </p:spPr>
      </p:sp>
      <p:sp>
        <p:nvSpPr>
          <p:cNvPr name="Freeform 5" id="5"/>
          <p:cNvSpPr/>
          <p:nvPr/>
        </p:nvSpPr>
        <p:spPr>
          <a:xfrm flipH="false" flipV="false" rot="0">
            <a:off x="565021" y="1473954"/>
            <a:ext cx="1534678" cy="1534678"/>
          </a:xfrm>
          <a:custGeom>
            <a:avLst/>
            <a:gdLst/>
            <a:ahLst/>
            <a:cxnLst/>
            <a:rect r="r" b="b" t="t" l="l"/>
            <a:pathLst>
              <a:path h="1534678" w="1534678">
                <a:moveTo>
                  <a:pt x="0" y="0"/>
                </a:moveTo>
                <a:lnTo>
                  <a:pt x="1534678" y="0"/>
                </a:lnTo>
                <a:lnTo>
                  <a:pt x="1534678" y="1534678"/>
                </a:lnTo>
                <a:lnTo>
                  <a:pt x="0" y="1534678"/>
                </a:lnTo>
                <a:lnTo>
                  <a:pt x="0" y="0"/>
                </a:lnTo>
                <a:close/>
              </a:path>
            </a:pathLst>
          </a:custGeom>
          <a:blipFill>
            <a:blip r:embed="rId3"/>
            <a:stretch>
              <a:fillRect l="0" t="0" r="0" b="0"/>
            </a:stretch>
          </a:blipFill>
        </p:spPr>
      </p:sp>
      <p:sp>
        <p:nvSpPr>
          <p:cNvPr name="TextBox 6" id="6"/>
          <p:cNvSpPr txBox="true"/>
          <p:nvPr/>
        </p:nvSpPr>
        <p:spPr>
          <a:xfrm rot="0">
            <a:off x="729629" y="3779703"/>
            <a:ext cx="8578979" cy="315930"/>
          </a:xfrm>
          <a:prstGeom prst="rect">
            <a:avLst/>
          </a:prstGeom>
        </p:spPr>
        <p:txBody>
          <a:bodyPr anchor="t" rtlCol="false" tIns="0" lIns="0" bIns="0" rIns="0">
            <a:spAutoFit/>
          </a:bodyPr>
          <a:lstStyle/>
          <a:p>
            <a:pPr>
              <a:lnSpc>
                <a:spcPts val="2536"/>
              </a:lnSpc>
              <a:spcBef>
                <a:spcPct val="0"/>
              </a:spcBef>
            </a:pPr>
            <a:r>
              <a:rPr lang="en-US" sz="1811" spc="558">
                <a:solidFill>
                  <a:srgbClr val="FFFFFF"/>
                </a:solidFill>
                <a:latin typeface="Merriweather Sans"/>
              </a:rPr>
              <a:t>FACE RECOGNITION APPLICATION USING JAVA</a:t>
            </a:r>
          </a:p>
        </p:txBody>
      </p:sp>
      <p:sp>
        <p:nvSpPr>
          <p:cNvPr name="TextBox 7" id="7"/>
          <p:cNvSpPr txBox="true"/>
          <p:nvPr/>
        </p:nvSpPr>
        <p:spPr>
          <a:xfrm rot="0">
            <a:off x="2689233" y="5664957"/>
            <a:ext cx="4330556" cy="1831976"/>
          </a:xfrm>
          <a:prstGeom prst="rect">
            <a:avLst/>
          </a:prstGeom>
        </p:spPr>
        <p:txBody>
          <a:bodyPr anchor="t" rtlCol="false" tIns="0" lIns="0" bIns="0" rIns="0">
            <a:spAutoFit/>
          </a:bodyPr>
          <a:lstStyle/>
          <a:p>
            <a:pPr algn="ctr">
              <a:lnSpc>
                <a:spcPts val="3739"/>
              </a:lnSpc>
            </a:pPr>
            <a:r>
              <a:rPr lang="en-US" sz="2199">
                <a:solidFill>
                  <a:srgbClr val="FFFFFF"/>
                </a:solidFill>
                <a:latin typeface="Merriweather Sans"/>
              </a:rPr>
              <a:t>BY, </a:t>
            </a:r>
          </a:p>
          <a:p>
            <a:pPr>
              <a:lnSpc>
                <a:spcPts val="3739"/>
              </a:lnSpc>
            </a:pPr>
            <a:r>
              <a:rPr lang="en-US" sz="2199">
                <a:solidFill>
                  <a:srgbClr val="FFFFFF"/>
                </a:solidFill>
                <a:latin typeface="Merriweather Sans"/>
              </a:rPr>
              <a:t>ANNU PUNNOOSE (2348011)</a:t>
            </a:r>
          </a:p>
          <a:p>
            <a:pPr>
              <a:lnSpc>
                <a:spcPts val="3739"/>
              </a:lnSpc>
            </a:pPr>
            <a:r>
              <a:rPr lang="en-US" sz="2199">
                <a:solidFill>
                  <a:srgbClr val="FFFFFF"/>
                </a:solidFill>
                <a:latin typeface="Merriweather Sans"/>
              </a:rPr>
              <a:t>BHARANI KARTHICK(2348020)</a:t>
            </a:r>
          </a:p>
          <a:p>
            <a:pPr>
              <a:lnSpc>
                <a:spcPts val="3739"/>
              </a:lnSpc>
            </a:pPr>
            <a:r>
              <a:rPr lang="en-US" sz="2199">
                <a:solidFill>
                  <a:srgbClr val="FFFFFF"/>
                </a:solidFill>
                <a:latin typeface="Merriweather Sans"/>
              </a:rPr>
              <a:t>DHILLIPKUMAR M(2348026)</a:t>
            </a:r>
          </a:p>
        </p:txBody>
      </p:sp>
      <p:sp>
        <p:nvSpPr>
          <p:cNvPr name="TextBox 8" id="8"/>
          <p:cNvSpPr txBox="true"/>
          <p:nvPr/>
        </p:nvSpPr>
        <p:spPr>
          <a:xfrm rot="0">
            <a:off x="2365834" y="1919031"/>
            <a:ext cx="6942773" cy="739775"/>
          </a:xfrm>
          <a:prstGeom prst="rect">
            <a:avLst/>
          </a:prstGeom>
        </p:spPr>
        <p:txBody>
          <a:bodyPr anchor="t" rtlCol="false" tIns="0" lIns="0" bIns="0" rIns="0">
            <a:spAutoFit/>
          </a:bodyPr>
          <a:lstStyle/>
          <a:p>
            <a:pPr algn="ctr">
              <a:lnSpc>
                <a:spcPts val="5499"/>
              </a:lnSpc>
            </a:pPr>
            <a:r>
              <a:rPr lang="en-US" sz="5499" spc="868">
                <a:solidFill>
                  <a:srgbClr val="FFFFFF"/>
                </a:solidFill>
                <a:latin typeface="HK Modular Bold Italics"/>
              </a:rPr>
              <a:t>BAD VISION</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2151434"/>
            <a:ext cx="18288000" cy="8370289"/>
            <a:chOff x="0" y="0"/>
            <a:chExt cx="4816593" cy="2204521"/>
          </a:xfrm>
        </p:grpSpPr>
        <p:sp>
          <p:nvSpPr>
            <p:cNvPr name="Freeform 3" id="3"/>
            <p:cNvSpPr/>
            <p:nvPr/>
          </p:nvSpPr>
          <p:spPr>
            <a:xfrm flipH="false" flipV="false" rot="0">
              <a:off x="0" y="0"/>
              <a:ext cx="4816592" cy="2204520"/>
            </a:xfrm>
            <a:custGeom>
              <a:avLst/>
              <a:gdLst/>
              <a:ahLst/>
              <a:cxnLst/>
              <a:rect r="r" b="b" t="t" l="l"/>
              <a:pathLst>
                <a:path h="2204520" w="4816592">
                  <a:moveTo>
                    <a:pt x="0" y="0"/>
                  </a:moveTo>
                  <a:lnTo>
                    <a:pt x="4816592" y="0"/>
                  </a:lnTo>
                  <a:lnTo>
                    <a:pt x="4816592" y="2204520"/>
                  </a:lnTo>
                  <a:lnTo>
                    <a:pt x="0" y="2204520"/>
                  </a:lnTo>
                  <a:close/>
                </a:path>
              </a:pathLst>
            </a:custGeom>
            <a:solidFill>
              <a:srgbClr val="26282C"/>
            </a:solidFill>
          </p:spPr>
        </p:sp>
        <p:sp>
          <p:nvSpPr>
            <p:cNvPr name="TextBox 4" id="4"/>
            <p:cNvSpPr txBox="true"/>
            <p:nvPr/>
          </p:nvSpPr>
          <p:spPr>
            <a:xfrm>
              <a:off x="0" y="-47625"/>
              <a:ext cx="4816593" cy="2252146"/>
            </a:xfrm>
            <a:prstGeom prst="rect">
              <a:avLst/>
            </a:prstGeom>
          </p:spPr>
          <p:txBody>
            <a:bodyPr anchor="ctr" rtlCol="false" tIns="50800" lIns="50800" bIns="50800" rIns="50800"/>
            <a:lstStyle/>
            <a:p>
              <a:pPr algn="ctr">
                <a:lnSpc>
                  <a:spcPts val="2536"/>
                </a:lnSpc>
              </a:pPr>
            </a:p>
          </p:txBody>
        </p:sp>
      </p:grpSp>
      <p:grpSp>
        <p:nvGrpSpPr>
          <p:cNvPr name="Group 5" id="5"/>
          <p:cNvGrpSpPr/>
          <p:nvPr/>
        </p:nvGrpSpPr>
        <p:grpSpPr>
          <a:xfrm rot="0">
            <a:off x="0" y="0"/>
            <a:ext cx="7718435" cy="1416761"/>
            <a:chOff x="0" y="0"/>
            <a:chExt cx="2032839" cy="373139"/>
          </a:xfrm>
        </p:grpSpPr>
        <p:sp>
          <p:nvSpPr>
            <p:cNvPr name="Freeform 6" id="6"/>
            <p:cNvSpPr/>
            <p:nvPr/>
          </p:nvSpPr>
          <p:spPr>
            <a:xfrm flipH="false" flipV="false" rot="0">
              <a:off x="0" y="0"/>
              <a:ext cx="2032839" cy="373139"/>
            </a:xfrm>
            <a:custGeom>
              <a:avLst/>
              <a:gdLst/>
              <a:ahLst/>
              <a:cxnLst/>
              <a:rect r="r" b="b" t="t" l="l"/>
              <a:pathLst>
                <a:path h="373139" w="2032839">
                  <a:moveTo>
                    <a:pt x="0" y="0"/>
                  </a:moveTo>
                  <a:lnTo>
                    <a:pt x="2032839" y="0"/>
                  </a:lnTo>
                  <a:lnTo>
                    <a:pt x="2032839" y="373139"/>
                  </a:lnTo>
                  <a:lnTo>
                    <a:pt x="0" y="373139"/>
                  </a:lnTo>
                  <a:close/>
                </a:path>
              </a:pathLst>
            </a:custGeom>
            <a:solidFill>
              <a:srgbClr val="B4BBE7"/>
            </a:solidFill>
          </p:spPr>
        </p:sp>
        <p:sp>
          <p:nvSpPr>
            <p:cNvPr name="TextBox 7" id="7"/>
            <p:cNvSpPr txBox="true"/>
            <p:nvPr/>
          </p:nvSpPr>
          <p:spPr>
            <a:xfrm>
              <a:off x="0" y="-47625"/>
              <a:ext cx="2032839" cy="420764"/>
            </a:xfrm>
            <a:prstGeom prst="rect">
              <a:avLst/>
            </a:prstGeom>
          </p:spPr>
          <p:txBody>
            <a:bodyPr anchor="ctr" rtlCol="false" tIns="50800" lIns="50800" bIns="50800" rIns="50800"/>
            <a:lstStyle/>
            <a:p>
              <a:pPr algn="ctr">
                <a:lnSpc>
                  <a:spcPts val="2536"/>
                </a:lnSpc>
              </a:pPr>
            </a:p>
          </p:txBody>
        </p:sp>
      </p:grpSp>
      <p:sp>
        <p:nvSpPr>
          <p:cNvPr name="Freeform 8" id="8"/>
          <p:cNvSpPr/>
          <p:nvPr/>
        </p:nvSpPr>
        <p:spPr>
          <a:xfrm flipH="false" flipV="false" rot="0">
            <a:off x="904841" y="3992009"/>
            <a:ext cx="4752427" cy="4444114"/>
          </a:xfrm>
          <a:custGeom>
            <a:avLst/>
            <a:gdLst/>
            <a:ahLst/>
            <a:cxnLst/>
            <a:rect r="r" b="b" t="t" l="l"/>
            <a:pathLst>
              <a:path h="4444114" w="4752427">
                <a:moveTo>
                  <a:pt x="0" y="0"/>
                </a:moveTo>
                <a:lnTo>
                  <a:pt x="4752426" y="0"/>
                </a:lnTo>
                <a:lnTo>
                  <a:pt x="4752426" y="4444114"/>
                </a:lnTo>
                <a:lnTo>
                  <a:pt x="0" y="4444114"/>
                </a:lnTo>
                <a:lnTo>
                  <a:pt x="0" y="0"/>
                </a:lnTo>
                <a:close/>
              </a:path>
            </a:pathLst>
          </a:custGeom>
          <a:blipFill>
            <a:blip r:embed="rId2"/>
            <a:stretch>
              <a:fillRect l="0" t="0" r="0" b="0"/>
            </a:stretch>
          </a:blipFill>
        </p:spPr>
      </p:sp>
      <p:sp>
        <p:nvSpPr>
          <p:cNvPr name="Freeform 9" id="9"/>
          <p:cNvSpPr/>
          <p:nvPr/>
        </p:nvSpPr>
        <p:spPr>
          <a:xfrm flipH="false" flipV="false" rot="0">
            <a:off x="13457806" y="2643188"/>
            <a:ext cx="3801494" cy="7141757"/>
          </a:xfrm>
          <a:custGeom>
            <a:avLst/>
            <a:gdLst/>
            <a:ahLst/>
            <a:cxnLst/>
            <a:rect r="r" b="b" t="t" l="l"/>
            <a:pathLst>
              <a:path h="7141757" w="3801494">
                <a:moveTo>
                  <a:pt x="0" y="0"/>
                </a:moveTo>
                <a:lnTo>
                  <a:pt x="3801494" y="0"/>
                </a:lnTo>
                <a:lnTo>
                  <a:pt x="3801494" y="7141756"/>
                </a:lnTo>
                <a:lnTo>
                  <a:pt x="0" y="7141756"/>
                </a:lnTo>
                <a:lnTo>
                  <a:pt x="0" y="0"/>
                </a:lnTo>
                <a:close/>
              </a:path>
            </a:pathLst>
          </a:custGeom>
          <a:blipFill>
            <a:blip r:embed="rId3"/>
            <a:stretch>
              <a:fillRect l="0" t="-9060" r="0" b="-9226"/>
            </a:stretch>
          </a:blipFill>
        </p:spPr>
      </p:sp>
      <p:sp>
        <p:nvSpPr>
          <p:cNvPr name="TextBox 10" id="10"/>
          <p:cNvSpPr txBox="true"/>
          <p:nvPr/>
        </p:nvSpPr>
        <p:spPr>
          <a:xfrm rot="0">
            <a:off x="6497545" y="4818023"/>
            <a:ext cx="6119983" cy="3714750"/>
          </a:xfrm>
          <a:prstGeom prst="rect">
            <a:avLst/>
          </a:prstGeom>
        </p:spPr>
        <p:txBody>
          <a:bodyPr anchor="t" rtlCol="false" tIns="0" lIns="0" bIns="0" rIns="0">
            <a:spAutoFit/>
          </a:bodyPr>
          <a:lstStyle/>
          <a:p>
            <a:pPr algn="just">
              <a:lnSpc>
                <a:spcPts val="4200"/>
              </a:lnSpc>
            </a:pPr>
            <a:r>
              <a:rPr lang="en-US" sz="3000">
                <a:solidFill>
                  <a:srgbClr val="FFFFFF"/>
                </a:solidFill>
                <a:latin typeface="Canva Sans"/>
              </a:rPr>
              <a:t>Our SDK provides real-time detection and response capabilities, offering immediate feedback on the liveness of facial inputs during the authentication process.</a:t>
            </a:r>
          </a:p>
          <a:p>
            <a:pPr algn="just">
              <a:lnSpc>
                <a:spcPts val="4200"/>
              </a:lnSpc>
            </a:pPr>
          </a:p>
        </p:txBody>
      </p:sp>
      <p:sp>
        <p:nvSpPr>
          <p:cNvPr name="TextBox 11" id="11"/>
          <p:cNvSpPr txBox="true"/>
          <p:nvPr/>
        </p:nvSpPr>
        <p:spPr>
          <a:xfrm rot="0">
            <a:off x="395968" y="262893"/>
            <a:ext cx="7545785" cy="712464"/>
          </a:xfrm>
          <a:prstGeom prst="rect">
            <a:avLst/>
          </a:prstGeom>
        </p:spPr>
        <p:txBody>
          <a:bodyPr anchor="t" rtlCol="false" tIns="0" lIns="0" bIns="0" rIns="0">
            <a:spAutoFit/>
          </a:bodyPr>
          <a:lstStyle/>
          <a:p>
            <a:pPr>
              <a:lnSpc>
                <a:spcPts val="5880"/>
              </a:lnSpc>
              <a:spcBef>
                <a:spcPct val="0"/>
              </a:spcBef>
            </a:pPr>
            <a:r>
              <a:rPr lang="en-US" sz="4200">
                <a:solidFill>
                  <a:srgbClr val="26282C"/>
                </a:solidFill>
                <a:latin typeface="Merriweather Sans Bold"/>
              </a:rPr>
              <a:t>Real-Time Detection</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525" y="2110613"/>
            <a:ext cx="18288000" cy="8370289"/>
            <a:chOff x="0" y="0"/>
            <a:chExt cx="4816593" cy="2204521"/>
          </a:xfrm>
        </p:grpSpPr>
        <p:sp>
          <p:nvSpPr>
            <p:cNvPr name="Freeform 3" id="3"/>
            <p:cNvSpPr/>
            <p:nvPr/>
          </p:nvSpPr>
          <p:spPr>
            <a:xfrm flipH="false" flipV="false" rot="0">
              <a:off x="0" y="0"/>
              <a:ext cx="4816592" cy="2204520"/>
            </a:xfrm>
            <a:custGeom>
              <a:avLst/>
              <a:gdLst/>
              <a:ahLst/>
              <a:cxnLst/>
              <a:rect r="r" b="b" t="t" l="l"/>
              <a:pathLst>
                <a:path h="2204520" w="4816592">
                  <a:moveTo>
                    <a:pt x="0" y="0"/>
                  </a:moveTo>
                  <a:lnTo>
                    <a:pt x="4816592" y="0"/>
                  </a:lnTo>
                  <a:lnTo>
                    <a:pt x="4816592" y="2204520"/>
                  </a:lnTo>
                  <a:lnTo>
                    <a:pt x="0" y="2204520"/>
                  </a:lnTo>
                  <a:close/>
                </a:path>
              </a:pathLst>
            </a:custGeom>
            <a:solidFill>
              <a:srgbClr val="26282C"/>
            </a:solidFill>
          </p:spPr>
        </p:sp>
        <p:sp>
          <p:nvSpPr>
            <p:cNvPr name="TextBox 4" id="4"/>
            <p:cNvSpPr txBox="true"/>
            <p:nvPr/>
          </p:nvSpPr>
          <p:spPr>
            <a:xfrm>
              <a:off x="0" y="-47625"/>
              <a:ext cx="4816593" cy="2252146"/>
            </a:xfrm>
            <a:prstGeom prst="rect">
              <a:avLst/>
            </a:prstGeom>
          </p:spPr>
          <p:txBody>
            <a:bodyPr anchor="ctr" rtlCol="false" tIns="50800" lIns="50800" bIns="50800" rIns="50800"/>
            <a:lstStyle/>
            <a:p>
              <a:pPr algn="ctr">
                <a:lnSpc>
                  <a:spcPts val="2536"/>
                </a:lnSpc>
              </a:pPr>
            </a:p>
          </p:txBody>
        </p:sp>
      </p:grpSp>
      <p:grpSp>
        <p:nvGrpSpPr>
          <p:cNvPr name="Group 5" id="5"/>
          <p:cNvGrpSpPr/>
          <p:nvPr/>
        </p:nvGrpSpPr>
        <p:grpSpPr>
          <a:xfrm rot="0">
            <a:off x="0" y="0"/>
            <a:ext cx="7718435" cy="1416761"/>
            <a:chOff x="0" y="0"/>
            <a:chExt cx="2032839" cy="373139"/>
          </a:xfrm>
        </p:grpSpPr>
        <p:sp>
          <p:nvSpPr>
            <p:cNvPr name="Freeform 6" id="6"/>
            <p:cNvSpPr/>
            <p:nvPr/>
          </p:nvSpPr>
          <p:spPr>
            <a:xfrm flipH="false" flipV="false" rot="0">
              <a:off x="0" y="0"/>
              <a:ext cx="2032839" cy="373139"/>
            </a:xfrm>
            <a:custGeom>
              <a:avLst/>
              <a:gdLst/>
              <a:ahLst/>
              <a:cxnLst/>
              <a:rect r="r" b="b" t="t" l="l"/>
              <a:pathLst>
                <a:path h="373139" w="2032839">
                  <a:moveTo>
                    <a:pt x="0" y="0"/>
                  </a:moveTo>
                  <a:lnTo>
                    <a:pt x="2032839" y="0"/>
                  </a:lnTo>
                  <a:lnTo>
                    <a:pt x="2032839" y="373139"/>
                  </a:lnTo>
                  <a:lnTo>
                    <a:pt x="0" y="373139"/>
                  </a:lnTo>
                  <a:close/>
                </a:path>
              </a:pathLst>
            </a:custGeom>
            <a:solidFill>
              <a:srgbClr val="B4BBE7"/>
            </a:solidFill>
          </p:spPr>
        </p:sp>
        <p:sp>
          <p:nvSpPr>
            <p:cNvPr name="TextBox 7" id="7"/>
            <p:cNvSpPr txBox="true"/>
            <p:nvPr/>
          </p:nvSpPr>
          <p:spPr>
            <a:xfrm>
              <a:off x="0" y="-47625"/>
              <a:ext cx="2032839" cy="420764"/>
            </a:xfrm>
            <a:prstGeom prst="rect">
              <a:avLst/>
            </a:prstGeom>
          </p:spPr>
          <p:txBody>
            <a:bodyPr anchor="ctr" rtlCol="false" tIns="50800" lIns="50800" bIns="50800" rIns="50800"/>
            <a:lstStyle/>
            <a:p>
              <a:pPr algn="ctr">
                <a:lnSpc>
                  <a:spcPts val="2536"/>
                </a:lnSpc>
              </a:pPr>
            </a:p>
          </p:txBody>
        </p:sp>
      </p:grpSp>
      <p:sp>
        <p:nvSpPr>
          <p:cNvPr name="Freeform 8" id="8"/>
          <p:cNvSpPr/>
          <p:nvPr/>
        </p:nvSpPr>
        <p:spPr>
          <a:xfrm flipH="false" flipV="false" rot="0">
            <a:off x="1028700" y="2918258"/>
            <a:ext cx="4542977" cy="6754998"/>
          </a:xfrm>
          <a:custGeom>
            <a:avLst/>
            <a:gdLst/>
            <a:ahLst/>
            <a:cxnLst/>
            <a:rect r="r" b="b" t="t" l="l"/>
            <a:pathLst>
              <a:path h="6754998" w="4542977">
                <a:moveTo>
                  <a:pt x="0" y="0"/>
                </a:moveTo>
                <a:lnTo>
                  <a:pt x="4542977" y="0"/>
                </a:lnTo>
                <a:lnTo>
                  <a:pt x="4542977" y="6754999"/>
                </a:lnTo>
                <a:lnTo>
                  <a:pt x="0" y="6754999"/>
                </a:lnTo>
                <a:lnTo>
                  <a:pt x="0" y="0"/>
                </a:lnTo>
                <a:close/>
              </a:path>
            </a:pathLst>
          </a:custGeom>
          <a:blipFill>
            <a:blip r:embed="rId2"/>
            <a:stretch>
              <a:fillRect l="-1259" t="-19076" r="0" b="-28474"/>
            </a:stretch>
          </a:blipFill>
        </p:spPr>
      </p:sp>
      <p:sp>
        <p:nvSpPr>
          <p:cNvPr name="TextBox 9" id="9"/>
          <p:cNvSpPr txBox="true"/>
          <p:nvPr/>
        </p:nvSpPr>
        <p:spPr>
          <a:xfrm rot="0">
            <a:off x="6755995" y="4290683"/>
            <a:ext cx="10068546" cy="4321810"/>
          </a:xfrm>
          <a:prstGeom prst="rect">
            <a:avLst/>
          </a:prstGeom>
        </p:spPr>
        <p:txBody>
          <a:bodyPr anchor="t" rtlCol="false" tIns="0" lIns="0" bIns="0" rIns="0">
            <a:spAutoFit/>
          </a:bodyPr>
          <a:lstStyle/>
          <a:p>
            <a:pPr algn="just">
              <a:lnSpc>
                <a:spcPts val="4340"/>
              </a:lnSpc>
            </a:pPr>
            <a:r>
              <a:rPr lang="en-US" sz="3100">
                <a:solidFill>
                  <a:srgbClr val="FFFFFF"/>
                </a:solidFill>
                <a:latin typeface="Canva Sans"/>
              </a:rPr>
              <a:t>Unlike traditional</a:t>
            </a:r>
            <a:r>
              <a:rPr lang="en-US" sz="3100">
                <a:solidFill>
                  <a:srgbClr val="FFFFFF"/>
                </a:solidFill>
                <a:latin typeface="Canva Sans"/>
              </a:rPr>
              <a:t> methods that rely on user interaction, such as blinking or smiling, our SDK operates passively, seamlessly integrating into authentication processes without disrupting the user experience. This passive approach enhances security while ensuring a frictionless authentication process for users.</a:t>
            </a:r>
          </a:p>
          <a:p>
            <a:pPr algn="just">
              <a:lnSpc>
                <a:spcPts val="4340"/>
              </a:lnSpc>
            </a:pPr>
          </a:p>
        </p:txBody>
      </p:sp>
      <p:sp>
        <p:nvSpPr>
          <p:cNvPr name="TextBox 10" id="10"/>
          <p:cNvSpPr txBox="true"/>
          <p:nvPr/>
        </p:nvSpPr>
        <p:spPr>
          <a:xfrm rot="0">
            <a:off x="1028700" y="316236"/>
            <a:ext cx="7545785" cy="712464"/>
          </a:xfrm>
          <a:prstGeom prst="rect">
            <a:avLst/>
          </a:prstGeom>
        </p:spPr>
        <p:txBody>
          <a:bodyPr anchor="t" rtlCol="false" tIns="0" lIns="0" bIns="0" rIns="0">
            <a:spAutoFit/>
          </a:bodyPr>
          <a:lstStyle/>
          <a:p>
            <a:pPr>
              <a:lnSpc>
                <a:spcPts val="5880"/>
              </a:lnSpc>
              <a:spcBef>
                <a:spcPct val="0"/>
              </a:spcBef>
            </a:pPr>
            <a:r>
              <a:rPr lang="en-US" sz="4200">
                <a:solidFill>
                  <a:srgbClr val="26282C"/>
                </a:solidFill>
                <a:latin typeface="Merriweather Sans Bold"/>
              </a:rPr>
              <a:t>Liveness Detection</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2110613"/>
            <a:ext cx="18288000" cy="8370289"/>
            <a:chOff x="0" y="0"/>
            <a:chExt cx="4816593" cy="2204521"/>
          </a:xfrm>
        </p:grpSpPr>
        <p:sp>
          <p:nvSpPr>
            <p:cNvPr name="Freeform 3" id="3"/>
            <p:cNvSpPr/>
            <p:nvPr/>
          </p:nvSpPr>
          <p:spPr>
            <a:xfrm flipH="false" flipV="false" rot="0">
              <a:off x="0" y="0"/>
              <a:ext cx="4816592" cy="2204520"/>
            </a:xfrm>
            <a:custGeom>
              <a:avLst/>
              <a:gdLst/>
              <a:ahLst/>
              <a:cxnLst/>
              <a:rect r="r" b="b" t="t" l="l"/>
              <a:pathLst>
                <a:path h="2204520" w="4816592">
                  <a:moveTo>
                    <a:pt x="0" y="0"/>
                  </a:moveTo>
                  <a:lnTo>
                    <a:pt x="4816592" y="0"/>
                  </a:lnTo>
                  <a:lnTo>
                    <a:pt x="4816592" y="2204520"/>
                  </a:lnTo>
                  <a:lnTo>
                    <a:pt x="0" y="2204520"/>
                  </a:lnTo>
                  <a:close/>
                </a:path>
              </a:pathLst>
            </a:custGeom>
            <a:solidFill>
              <a:srgbClr val="26282C"/>
            </a:solidFill>
          </p:spPr>
        </p:sp>
        <p:sp>
          <p:nvSpPr>
            <p:cNvPr name="TextBox 4" id="4"/>
            <p:cNvSpPr txBox="true"/>
            <p:nvPr/>
          </p:nvSpPr>
          <p:spPr>
            <a:xfrm>
              <a:off x="0" y="-47625"/>
              <a:ext cx="4816593" cy="2252146"/>
            </a:xfrm>
            <a:prstGeom prst="rect">
              <a:avLst/>
            </a:prstGeom>
          </p:spPr>
          <p:txBody>
            <a:bodyPr anchor="ctr" rtlCol="false" tIns="50800" lIns="50800" bIns="50800" rIns="50800"/>
            <a:lstStyle/>
            <a:p>
              <a:pPr algn="ctr">
                <a:lnSpc>
                  <a:spcPts val="2536"/>
                </a:lnSpc>
              </a:pPr>
            </a:p>
          </p:txBody>
        </p:sp>
      </p:grpSp>
      <p:grpSp>
        <p:nvGrpSpPr>
          <p:cNvPr name="Group 5" id="5"/>
          <p:cNvGrpSpPr/>
          <p:nvPr/>
        </p:nvGrpSpPr>
        <p:grpSpPr>
          <a:xfrm rot="0">
            <a:off x="0" y="0"/>
            <a:ext cx="7718435" cy="1416761"/>
            <a:chOff x="0" y="0"/>
            <a:chExt cx="2032839" cy="373139"/>
          </a:xfrm>
        </p:grpSpPr>
        <p:sp>
          <p:nvSpPr>
            <p:cNvPr name="Freeform 6" id="6"/>
            <p:cNvSpPr/>
            <p:nvPr/>
          </p:nvSpPr>
          <p:spPr>
            <a:xfrm flipH="false" flipV="false" rot="0">
              <a:off x="0" y="0"/>
              <a:ext cx="2032839" cy="373139"/>
            </a:xfrm>
            <a:custGeom>
              <a:avLst/>
              <a:gdLst/>
              <a:ahLst/>
              <a:cxnLst/>
              <a:rect r="r" b="b" t="t" l="l"/>
              <a:pathLst>
                <a:path h="373139" w="2032839">
                  <a:moveTo>
                    <a:pt x="0" y="0"/>
                  </a:moveTo>
                  <a:lnTo>
                    <a:pt x="2032839" y="0"/>
                  </a:lnTo>
                  <a:lnTo>
                    <a:pt x="2032839" y="373139"/>
                  </a:lnTo>
                  <a:lnTo>
                    <a:pt x="0" y="373139"/>
                  </a:lnTo>
                  <a:close/>
                </a:path>
              </a:pathLst>
            </a:custGeom>
            <a:solidFill>
              <a:srgbClr val="B4BBE7"/>
            </a:solidFill>
          </p:spPr>
        </p:sp>
        <p:sp>
          <p:nvSpPr>
            <p:cNvPr name="TextBox 7" id="7"/>
            <p:cNvSpPr txBox="true"/>
            <p:nvPr/>
          </p:nvSpPr>
          <p:spPr>
            <a:xfrm>
              <a:off x="0" y="-47625"/>
              <a:ext cx="2032839" cy="420764"/>
            </a:xfrm>
            <a:prstGeom prst="rect">
              <a:avLst/>
            </a:prstGeom>
          </p:spPr>
          <p:txBody>
            <a:bodyPr anchor="ctr" rtlCol="false" tIns="50800" lIns="50800" bIns="50800" rIns="50800"/>
            <a:lstStyle/>
            <a:p>
              <a:pPr algn="ctr">
                <a:lnSpc>
                  <a:spcPts val="2536"/>
                </a:lnSpc>
              </a:pPr>
            </a:p>
          </p:txBody>
        </p:sp>
      </p:grpSp>
      <p:sp>
        <p:nvSpPr>
          <p:cNvPr name="Freeform 8" id="8"/>
          <p:cNvSpPr/>
          <p:nvPr/>
        </p:nvSpPr>
        <p:spPr>
          <a:xfrm flipH="false" flipV="false" rot="0">
            <a:off x="906236" y="2703644"/>
            <a:ext cx="4391535" cy="7184226"/>
          </a:xfrm>
          <a:custGeom>
            <a:avLst/>
            <a:gdLst/>
            <a:ahLst/>
            <a:cxnLst/>
            <a:rect r="r" b="b" t="t" l="l"/>
            <a:pathLst>
              <a:path h="7184226" w="4391535">
                <a:moveTo>
                  <a:pt x="0" y="0"/>
                </a:moveTo>
                <a:lnTo>
                  <a:pt x="4391534" y="0"/>
                </a:lnTo>
                <a:lnTo>
                  <a:pt x="4391534" y="7184227"/>
                </a:lnTo>
                <a:lnTo>
                  <a:pt x="0" y="7184227"/>
                </a:lnTo>
                <a:lnTo>
                  <a:pt x="0" y="0"/>
                </a:lnTo>
                <a:close/>
              </a:path>
            </a:pathLst>
          </a:custGeom>
          <a:blipFill>
            <a:blip r:embed="rId2"/>
            <a:stretch>
              <a:fillRect l="0" t="-9746" r="0" b="-22696"/>
            </a:stretch>
          </a:blipFill>
        </p:spPr>
      </p:sp>
      <p:sp>
        <p:nvSpPr>
          <p:cNvPr name="TextBox 9" id="9"/>
          <p:cNvSpPr txBox="true"/>
          <p:nvPr/>
        </p:nvSpPr>
        <p:spPr>
          <a:xfrm rot="0">
            <a:off x="6755995" y="3730069"/>
            <a:ext cx="10503305" cy="4816487"/>
          </a:xfrm>
          <a:prstGeom prst="rect">
            <a:avLst/>
          </a:prstGeom>
        </p:spPr>
        <p:txBody>
          <a:bodyPr anchor="t" rtlCol="false" tIns="0" lIns="0" bIns="0" rIns="0">
            <a:spAutoFit/>
          </a:bodyPr>
          <a:lstStyle/>
          <a:p>
            <a:pPr algn="just">
              <a:lnSpc>
                <a:spcPts val="4833"/>
              </a:lnSpc>
            </a:pPr>
            <a:r>
              <a:rPr lang="en-US" sz="3452">
                <a:solidFill>
                  <a:srgbClr val="FFFFFF"/>
                </a:solidFill>
                <a:latin typeface="Canva Sans"/>
              </a:rPr>
              <a:t>Our SDK is engineered to defend against a wide range of spoofing techniques. Whether it’s a printed photo, a video replay, a 3D mask, or a sophisticated deepfake, our solution can reliably detect and reject fraudulent attempts, safeguarding the integrity of facial recognition systems.</a:t>
            </a:r>
          </a:p>
          <a:p>
            <a:pPr algn="just">
              <a:lnSpc>
                <a:spcPts val="4833"/>
              </a:lnSpc>
            </a:pPr>
          </a:p>
        </p:txBody>
      </p:sp>
      <p:sp>
        <p:nvSpPr>
          <p:cNvPr name="TextBox 10" id="10"/>
          <p:cNvSpPr txBox="true"/>
          <p:nvPr/>
        </p:nvSpPr>
        <p:spPr>
          <a:xfrm rot="0">
            <a:off x="395968" y="262893"/>
            <a:ext cx="7545785" cy="1455414"/>
          </a:xfrm>
          <a:prstGeom prst="rect">
            <a:avLst/>
          </a:prstGeom>
        </p:spPr>
        <p:txBody>
          <a:bodyPr anchor="t" rtlCol="false" tIns="0" lIns="0" bIns="0" rIns="0">
            <a:spAutoFit/>
          </a:bodyPr>
          <a:lstStyle/>
          <a:p>
            <a:pPr>
              <a:lnSpc>
                <a:spcPts val="5880"/>
              </a:lnSpc>
            </a:pPr>
            <a:r>
              <a:rPr lang="en-US" sz="4200">
                <a:solidFill>
                  <a:srgbClr val="26282C"/>
                </a:solidFill>
                <a:latin typeface="Merriweather Sans Bold"/>
              </a:rPr>
              <a:t>Anti Spoofing Techniques</a:t>
            </a:r>
          </a:p>
          <a:p>
            <a:pPr>
              <a:lnSpc>
                <a:spcPts val="5880"/>
              </a:lnSpc>
              <a:spcBef>
                <a:spcPct val="0"/>
              </a:spcBef>
            </a:pP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1416761"/>
            <a:ext cx="18288000" cy="8370289"/>
            <a:chOff x="0" y="0"/>
            <a:chExt cx="4816593" cy="2204521"/>
          </a:xfrm>
        </p:grpSpPr>
        <p:sp>
          <p:nvSpPr>
            <p:cNvPr name="Freeform 3" id="3"/>
            <p:cNvSpPr/>
            <p:nvPr/>
          </p:nvSpPr>
          <p:spPr>
            <a:xfrm flipH="false" flipV="false" rot="0">
              <a:off x="0" y="0"/>
              <a:ext cx="4816592" cy="2204520"/>
            </a:xfrm>
            <a:custGeom>
              <a:avLst/>
              <a:gdLst/>
              <a:ahLst/>
              <a:cxnLst/>
              <a:rect r="r" b="b" t="t" l="l"/>
              <a:pathLst>
                <a:path h="2204520" w="4816592">
                  <a:moveTo>
                    <a:pt x="0" y="0"/>
                  </a:moveTo>
                  <a:lnTo>
                    <a:pt x="4816592" y="0"/>
                  </a:lnTo>
                  <a:lnTo>
                    <a:pt x="4816592" y="2204520"/>
                  </a:lnTo>
                  <a:lnTo>
                    <a:pt x="0" y="2204520"/>
                  </a:lnTo>
                  <a:close/>
                </a:path>
              </a:pathLst>
            </a:custGeom>
            <a:solidFill>
              <a:srgbClr val="26282C"/>
            </a:solidFill>
          </p:spPr>
        </p:sp>
        <p:sp>
          <p:nvSpPr>
            <p:cNvPr name="TextBox 4" id="4"/>
            <p:cNvSpPr txBox="true"/>
            <p:nvPr/>
          </p:nvSpPr>
          <p:spPr>
            <a:xfrm>
              <a:off x="0" y="-47625"/>
              <a:ext cx="4816593" cy="2252146"/>
            </a:xfrm>
            <a:prstGeom prst="rect">
              <a:avLst/>
            </a:prstGeom>
          </p:spPr>
          <p:txBody>
            <a:bodyPr anchor="ctr" rtlCol="false" tIns="50800" lIns="50800" bIns="50800" rIns="50800"/>
            <a:lstStyle/>
            <a:p>
              <a:pPr algn="ctr">
                <a:lnSpc>
                  <a:spcPts val="2536"/>
                </a:lnSpc>
              </a:pPr>
            </a:p>
          </p:txBody>
        </p:sp>
      </p:grpSp>
      <p:grpSp>
        <p:nvGrpSpPr>
          <p:cNvPr name="Group 5" id="5"/>
          <p:cNvGrpSpPr/>
          <p:nvPr/>
        </p:nvGrpSpPr>
        <p:grpSpPr>
          <a:xfrm rot="0">
            <a:off x="0" y="0"/>
            <a:ext cx="7718435" cy="1416761"/>
            <a:chOff x="0" y="0"/>
            <a:chExt cx="2032839" cy="373139"/>
          </a:xfrm>
        </p:grpSpPr>
        <p:sp>
          <p:nvSpPr>
            <p:cNvPr name="Freeform 6" id="6"/>
            <p:cNvSpPr/>
            <p:nvPr/>
          </p:nvSpPr>
          <p:spPr>
            <a:xfrm flipH="false" flipV="false" rot="0">
              <a:off x="0" y="0"/>
              <a:ext cx="2032839" cy="373139"/>
            </a:xfrm>
            <a:custGeom>
              <a:avLst/>
              <a:gdLst/>
              <a:ahLst/>
              <a:cxnLst/>
              <a:rect r="r" b="b" t="t" l="l"/>
              <a:pathLst>
                <a:path h="373139" w="2032839">
                  <a:moveTo>
                    <a:pt x="0" y="0"/>
                  </a:moveTo>
                  <a:lnTo>
                    <a:pt x="2032839" y="0"/>
                  </a:lnTo>
                  <a:lnTo>
                    <a:pt x="2032839" y="373139"/>
                  </a:lnTo>
                  <a:lnTo>
                    <a:pt x="0" y="373139"/>
                  </a:lnTo>
                  <a:close/>
                </a:path>
              </a:pathLst>
            </a:custGeom>
            <a:solidFill>
              <a:srgbClr val="B4BBE7"/>
            </a:solidFill>
          </p:spPr>
        </p:sp>
        <p:sp>
          <p:nvSpPr>
            <p:cNvPr name="TextBox 7" id="7"/>
            <p:cNvSpPr txBox="true"/>
            <p:nvPr/>
          </p:nvSpPr>
          <p:spPr>
            <a:xfrm>
              <a:off x="0" y="-47625"/>
              <a:ext cx="2032839" cy="420764"/>
            </a:xfrm>
            <a:prstGeom prst="rect">
              <a:avLst/>
            </a:prstGeom>
          </p:spPr>
          <p:txBody>
            <a:bodyPr anchor="ctr" rtlCol="false" tIns="50800" lIns="50800" bIns="50800" rIns="50800"/>
            <a:lstStyle/>
            <a:p>
              <a:pPr algn="ctr">
                <a:lnSpc>
                  <a:spcPts val="2536"/>
                </a:lnSpc>
              </a:pPr>
            </a:p>
          </p:txBody>
        </p:sp>
      </p:grpSp>
      <p:sp>
        <p:nvSpPr>
          <p:cNvPr name="Freeform 8" id="8"/>
          <p:cNvSpPr/>
          <p:nvPr/>
        </p:nvSpPr>
        <p:spPr>
          <a:xfrm flipH="false" flipV="false" rot="0">
            <a:off x="-221935" y="2597807"/>
            <a:ext cx="6977929" cy="7147687"/>
          </a:xfrm>
          <a:custGeom>
            <a:avLst/>
            <a:gdLst/>
            <a:ahLst/>
            <a:cxnLst/>
            <a:rect r="r" b="b" t="t" l="l"/>
            <a:pathLst>
              <a:path h="7147687" w="6977929">
                <a:moveTo>
                  <a:pt x="0" y="0"/>
                </a:moveTo>
                <a:lnTo>
                  <a:pt x="6977930" y="0"/>
                </a:lnTo>
                <a:lnTo>
                  <a:pt x="6977930" y="7147687"/>
                </a:lnTo>
                <a:lnTo>
                  <a:pt x="0" y="7147687"/>
                </a:lnTo>
                <a:lnTo>
                  <a:pt x="0" y="0"/>
                </a:lnTo>
                <a:close/>
              </a:path>
            </a:pathLst>
          </a:custGeom>
          <a:blipFill>
            <a:blip r:embed="rId2"/>
            <a:stretch>
              <a:fillRect l="0" t="0" r="0" b="0"/>
            </a:stretch>
          </a:blipFill>
        </p:spPr>
      </p:sp>
      <p:sp>
        <p:nvSpPr>
          <p:cNvPr name="TextBox 9" id="9"/>
          <p:cNvSpPr txBox="true"/>
          <p:nvPr/>
        </p:nvSpPr>
        <p:spPr>
          <a:xfrm rot="0">
            <a:off x="6755995" y="4233072"/>
            <a:ext cx="11648730" cy="2661468"/>
          </a:xfrm>
          <a:prstGeom prst="rect">
            <a:avLst/>
          </a:prstGeom>
        </p:spPr>
        <p:txBody>
          <a:bodyPr anchor="t" rtlCol="false" tIns="0" lIns="0" bIns="0" rIns="0">
            <a:spAutoFit/>
          </a:bodyPr>
          <a:lstStyle/>
          <a:p>
            <a:pPr algn="just" marL="826722" indent="-413361" lvl="1">
              <a:lnSpc>
                <a:spcPts val="5360"/>
              </a:lnSpc>
              <a:buAutoNum type="arabicPeriod" startAt="1"/>
            </a:pPr>
            <a:r>
              <a:rPr lang="en-US" sz="3829">
                <a:solidFill>
                  <a:srgbClr val="FFFFFF"/>
                </a:solidFill>
                <a:latin typeface="Canva Sans"/>
              </a:rPr>
              <a:t>No multiple face detection.</a:t>
            </a:r>
          </a:p>
          <a:p>
            <a:pPr algn="just" marL="826722" indent="-413361" lvl="1">
              <a:lnSpc>
                <a:spcPts val="5360"/>
              </a:lnSpc>
              <a:buAutoNum type="arabicPeriod" startAt="1"/>
            </a:pPr>
            <a:r>
              <a:rPr lang="en-US" sz="3829">
                <a:solidFill>
                  <a:srgbClr val="FFFFFF"/>
                </a:solidFill>
                <a:latin typeface="Canva Sans"/>
              </a:rPr>
              <a:t>Limited to On-Premise</a:t>
            </a:r>
          </a:p>
          <a:p>
            <a:pPr algn="just" marL="826722" indent="-413361" lvl="1">
              <a:lnSpc>
                <a:spcPts val="5360"/>
              </a:lnSpc>
              <a:buAutoNum type="arabicPeriod" startAt="1"/>
            </a:pPr>
            <a:r>
              <a:rPr lang="en-US" sz="3829">
                <a:solidFill>
                  <a:srgbClr val="FFFFFF"/>
                </a:solidFill>
                <a:latin typeface="Canva Sans"/>
              </a:rPr>
              <a:t>No Enrollment of faces with the user name.</a:t>
            </a:r>
          </a:p>
          <a:p>
            <a:pPr algn="just">
              <a:lnSpc>
                <a:spcPts val="5360"/>
              </a:lnSpc>
            </a:pPr>
          </a:p>
        </p:txBody>
      </p:sp>
      <p:sp>
        <p:nvSpPr>
          <p:cNvPr name="TextBox 10" id="10"/>
          <p:cNvSpPr txBox="true"/>
          <p:nvPr/>
        </p:nvSpPr>
        <p:spPr>
          <a:xfrm rot="0">
            <a:off x="395968" y="262893"/>
            <a:ext cx="7545785" cy="712464"/>
          </a:xfrm>
          <a:prstGeom prst="rect">
            <a:avLst/>
          </a:prstGeom>
        </p:spPr>
        <p:txBody>
          <a:bodyPr anchor="t" rtlCol="false" tIns="0" lIns="0" bIns="0" rIns="0">
            <a:spAutoFit/>
          </a:bodyPr>
          <a:lstStyle/>
          <a:p>
            <a:pPr>
              <a:lnSpc>
                <a:spcPts val="5880"/>
              </a:lnSpc>
              <a:spcBef>
                <a:spcPct val="0"/>
              </a:spcBef>
            </a:pPr>
            <a:r>
              <a:rPr lang="en-US" sz="4200">
                <a:solidFill>
                  <a:srgbClr val="26282C"/>
                </a:solidFill>
                <a:latin typeface="Merriweather Sans Bold"/>
              </a:rPr>
              <a:t>Limitations</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8929688" y="1518557"/>
            <a:ext cx="9572625" cy="8229600"/>
            <a:chOff x="0" y="0"/>
            <a:chExt cx="2521185" cy="2167467"/>
          </a:xfrm>
        </p:grpSpPr>
        <p:sp>
          <p:nvSpPr>
            <p:cNvPr name="Freeform 3" id="3"/>
            <p:cNvSpPr/>
            <p:nvPr/>
          </p:nvSpPr>
          <p:spPr>
            <a:xfrm flipH="false" flipV="false" rot="0">
              <a:off x="0" y="0"/>
              <a:ext cx="2521185" cy="2167467"/>
            </a:xfrm>
            <a:custGeom>
              <a:avLst/>
              <a:gdLst/>
              <a:ahLst/>
              <a:cxnLst/>
              <a:rect r="r" b="b" t="t" l="l"/>
              <a:pathLst>
                <a:path h="2167467" w="2521185">
                  <a:moveTo>
                    <a:pt x="0" y="0"/>
                  </a:moveTo>
                  <a:lnTo>
                    <a:pt x="2521185" y="0"/>
                  </a:lnTo>
                  <a:lnTo>
                    <a:pt x="2521185" y="2167467"/>
                  </a:lnTo>
                  <a:lnTo>
                    <a:pt x="0" y="2167467"/>
                  </a:lnTo>
                  <a:close/>
                </a:path>
              </a:pathLst>
            </a:custGeom>
            <a:solidFill>
              <a:srgbClr val="26282C"/>
            </a:solidFill>
          </p:spPr>
        </p:sp>
        <p:sp>
          <p:nvSpPr>
            <p:cNvPr name="TextBox 4" id="4"/>
            <p:cNvSpPr txBox="true"/>
            <p:nvPr/>
          </p:nvSpPr>
          <p:spPr>
            <a:xfrm>
              <a:off x="0" y="-47625"/>
              <a:ext cx="2521185" cy="2215092"/>
            </a:xfrm>
            <a:prstGeom prst="rect">
              <a:avLst/>
            </a:prstGeom>
          </p:spPr>
          <p:txBody>
            <a:bodyPr anchor="ctr" rtlCol="false" tIns="50800" lIns="50800" bIns="50800" rIns="50800"/>
            <a:lstStyle/>
            <a:p>
              <a:pPr algn="ctr">
                <a:lnSpc>
                  <a:spcPts val="2536"/>
                </a:lnSpc>
              </a:pPr>
            </a:p>
          </p:txBody>
        </p:sp>
      </p:grpSp>
      <p:grpSp>
        <p:nvGrpSpPr>
          <p:cNvPr name="Group 5" id="5"/>
          <p:cNvGrpSpPr/>
          <p:nvPr/>
        </p:nvGrpSpPr>
        <p:grpSpPr>
          <a:xfrm rot="0">
            <a:off x="0" y="0"/>
            <a:ext cx="9144000" cy="10287000"/>
            <a:chOff x="0" y="0"/>
            <a:chExt cx="12192000" cy="13716000"/>
          </a:xfrm>
        </p:grpSpPr>
        <p:pic>
          <p:nvPicPr>
            <p:cNvPr name="Picture 6" id="6"/>
            <p:cNvPicPr>
              <a:picLocks noChangeAspect="true"/>
            </p:cNvPicPr>
            <p:nvPr/>
          </p:nvPicPr>
          <p:blipFill>
            <a:blip r:embed="rId2"/>
            <a:srcRect l="20388" t="0" r="20388" b="0"/>
            <a:stretch>
              <a:fillRect/>
            </a:stretch>
          </p:blipFill>
          <p:spPr>
            <a:xfrm flipH="false" flipV="false">
              <a:off x="0" y="0"/>
              <a:ext cx="12192000" cy="13716000"/>
            </a:xfrm>
            <a:prstGeom prst="rect">
              <a:avLst/>
            </a:prstGeom>
          </p:spPr>
        </p:pic>
      </p:grpSp>
      <p:sp>
        <p:nvSpPr>
          <p:cNvPr name="TextBox 7" id="7"/>
          <p:cNvSpPr txBox="true"/>
          <p:nvPr/>
        </p:nvSpPr>
        <p:spPr>
          <a:xfrm rot="0">
            <a:off x="9576791" y="2536871"/>
            <a:ext cx="7503765" cy="994261"/>
          </a:xfrm>
          <a:prstGeom prst="rect">
            <a:avLst/>
          </a:prstGeom>
        </p:spPr>
        <p:txBody>
          <a:bodyPr anchor="t" rtlCol="false" tIns="0" lIns="0" bIns="0" rIns="0">
            <a:spAutoFit/>
          </a:bodyPr>
          <a:lstStyle/>
          <a:p>
            <a:pPr algn="ctr">
              <a:lnSpc>
                <a:spcPts val="8198"/>
              </a:lnSpc>
            </a:pPr>
            <a:r>
              <a:rPr lang="en-US" sz="5855">
                <a:solidFill>
                  <a:srgbClr val="B89F79"/>
                </a:solidFill>
                <a:latin typeface="Canva Sans Bold"/>
              </a:rPr>
              <a:t>Attendance Systems</a:t>
            </a:r>
          </a:p>
        </p:txBody>
      </p:sp>
      <p:sp>
        <p:nvSpPr>
          <p:cNvPr name="TextBox 8" id="8"/>
          <p:cNvSpPr txBox="true"/>
          <p:nvPr/>
        </p:nvSpPr>
        <p:spPr>
          <a:xfrm rot="0">
            <a:off x="9386962" y="230524"/>
            <a:ext cx="8658076" cy="962660"/>
          </a:xfrm>
          <a:prstGeom prst="rect">
            <a:avLst/>
          </a:prstGeom>
        </p:spPr>
        <p:txBody>
          <a:bodyPr anchor="t" rtlCol="false" tIns="0" lIns="0" bIns="0" rIns="0">
            <a:spAutoFit/>
          </a:bodyPr>
          <a:lstStyle/>
          <a:p>
            <a:pPr algn="ctr">
              <a:lnSpc>
                <a:spcPts val="7840"/>
              </a:lnSpc>
            </a:pPr>
            <a:r>
              <a:rPr lang="en-US" sz="5600">
                <a:solidFill>
                  <a:srgbClr val="4D3531"/>
                </a:solidFill>
                <a:latin typeface="Canva Sans Bold"/>
              </a:rPr>
              <a:t>Futute Recommendation</a:t>
            </a:r>
          </a:p>
        </p:txBody>
      </p:sp>
      <p:sp>
        <p:nvSpPr>
          <p:cNvPr name="TextBox 9" id="9"/>
          <p:cNvSpPr txBox="true"/>
          <p:nvPr/>
        </p:nvSpPr>
        <p:spPr>
          <a:xfrm rot="0">
            <a:off x="9727707" y="4597854"/>
            <a:ext cx="7976587" cy="4312564"/>
          </a:xfrm>
          <a:prstGeom prst="rect">
            <a:avLst/>
          </a:prstGeom>
        </p:spPr>
        <p:txBody>
          <a:bodyPr anchor="t" rtlCol="false" tIns="0" lIns="0" bIns="0" rIns="0">
            <a:spAutoFit/>
          </a:bodyPr>
          <a:lstStyle/>
          <a:p>
            <a:pPr algn="just">
              <a:lnSpc>
                <a:spcPts val="4324"/>
              </a:lnSpc>
            </a:pPr>
            <a:r>
              <a:rPr lang="en-US" sz="3089">
                <a:solidFill>
                  <a:srgbClr val="A4A5A4"/>
                </a:solidFill>
                <a:latin typeface="Canva Sans"/>
              </a:rPr>
              <a:t>We can expand the application's use in attendance systems beyond traditional workplaces to include educational institutions, events, and conferences. Integration with scheduling and calendar apps can automate attendance tracking further.</a:t>
            </a:r>
          </a:p>
          <a:p>
            <a:pPr algn="just">
              <a:lnSpc>
                <a:spcPts val="4324"/>
              </a:lnSpc>
            </a:pP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2915003"/>
            <a:ext cx="9144000" cy="7371997"/>
            <a:chOff x="0" y="0"/>
            <a:chExt cx="2408296" cy="1941596"/>
          </a:xfrm>
        </p:grpSpPr>
        <p:sp>
          <p:nvSpPr>
            <p:cNvPr name="Freeform 3" id="3"/>
            <p:cNvSpPr/>
            <p:nvPr/>
          </p:nvSpPr>
          <p:spPr>
            <a:xfrm flipH="false" flipV="false" rot="0">
              <a:off x="0" y="0"/>
              <a:ext cx="2408296" cy="1941596"/>
            </a:xfrm>
            <a:custGeom>
              <a:avLst/>
              <a:gdLst/>
              <a:ahLst/>
              <a:cxnLst/>
              <a:rect r="r" b="b" t="t" l="l"/>
              <a:pathLst>
                <a:path h="1941596" w="2408296">
                  <a:moveTo>
                    <a:pt x="0" y="0"/>
                  </a:moveTo>
                  <a:lnTo>
                    <a:pt x="2408296" y="0"/>
                  </a:lnTo>
                  <a:lnTo>
                    <a:pt x="2408296" y="1941596"/>
                  </a:lnTo>
                  <a:lnTo>
                    <a:pt x="0" y="1941596"/>
                  </a:lnTo>
                  <a:close/>
                </a:path>
              </a:pathLst>
            </a:custGeom>
            <a:solidFill>
              <a:srgbClr val="26282C"/>
            </a:solidFill>
          </p:spPr>
        </p:sp>
        <p:sp>
          <p:nvSpPr>
            <p:cNvPr name="TextBox 4" id="4"/>
            <p:cNvSpPr txBox="true"/>
            <p:nvPr/>
          </p:nvSpPr>
          <p:spPr>
            <a:xfrm>
              <a:off x="0" y="-47625"/>
              <a:ext cx="2408296" cy="1989221"/>
            </a:xfrm>
            <a:prstGeom prst="rect">
              <a:avLst/>
            </a:prstGeom>
          </p:spPr>
          <p:txBody>
            <a:bodyPr anchor="ctr" rtlCol="false" tIns="50800" lIns="50800" bIns="50800" rIns="50800"/>
            <a:lstStyle/>
            <a:p>
              <a:pPr algn="ctr">
                <a:lnSpc>
                  <a:spcPts val="2536"/>
                </a:lnSpc>
              </a:pPr>
            </a:p>
          </p:txBody>
        </p:sp>
      </p:grpSp>
      <p:grpSp>
        <p:nvGrpSpPr>
          <p:cNvPr name="Group 5" id="5"/>
          <p:cNvGrpSpPr/>
          <p:nvPr/>
        </p:nvGrpSpPr>
        <p:grpSpPr>
          <a:xfrm rot="0">
            <a:off x="9144000" y="0"/>
            <a:ext cx="9144000" cy="7023099"/>
            <a:chOff x="0" y="0"/>
            <a:chExt cx="12192000" cy="9364132"/>
          </a:xfrm>
        </p:grpSpPr>
        <p:pic>
          <p:nvPicPr>
            <p:cNvPr name="Picture 6" id="6"/>
            <p:cNvPicPr>
              <a:picLocks noChangeAspect="true"/>
            </p:cNvPicPr>
            <p:nvPr/>
          </p:nvPicPr>
          <p:blipFill>
            <a:blip r:embed="rId2"/>
            <a:srcRect l="6627" t="0" r="6627" b="0"/>
            <a:stretch>
              <a:fillRect/>
            </a:stretch>
          </p:blipFill>
          <p:spPr>
            <a:xfrm flipH="false" flipV="false">
              <a:off x="0" y="0"/>
              <a:ext cx="12192000" cy="9364132"/>
            </a:xfrm>
            <a:prstGeom prst="rect">
              <a:avLst/>
            </a:prstGeom>
          </p:spPr>
        </p:pic>
      </p:grpSp>
      <p:grpSp>
        <p:nvGrpSpPr>
          <p:cNvPr name="Group 7" id="7"/>
          <p:cNvGrpSpPr/>
          <p:nvPr/>
        </p:nvGrpSpPr>
        <p:grpSpPr>
          <a:xfrm rot="0">
            <a:off x="14976203" y="7023099"/>
            <a:ext cx="3311797" cy="3263901"/>
            <a:chOff x="0" y="0"/>
            <a:chExt cx="872243" cy="859628"/>
          </a:xfrm>
        </p:grpSpPr>
        <p:sp>
          <p:nvSpPr>
            <p:cNvPr name="Freeform 8" id="8"/>
            <p:cNvSpPr/>
            <p:nvPr/>
          </p:nvSpPr>
          <p:spPr>
            <a:xfrm flipH="false" flipV="false" rot="0">
              <a:off x="0" y="0"/>
              <a:ext cx="872243" cy="859628"/>
            </a:xfrm>
            <a:custGeom>
              <a:avLst/>
              <a:gdLst/>
              <a:ahLst/>
              <a:cxnLst/>
              <a:rect r="r" b="b" t="t" l="l"/>
              <a:pathLst>
                <a:path h="859628" w="872243">
                  <a:moveTo>
                    <a:pt x="0" y="0"/>
                  </a:moveTo>
                  <a:lnTo>
                    <a:pt x="872243" y="0"/>
                  </a:lnTo>
                  <a:lnTo>
                    <a:pt x="872243" y="859628"/>
                  </a:lnTo>
                  <a:lnTo>
                    <a:pt x="0" y="859628"/>
                  </a:lnTo>
                  <a:close/>
                </a:path>
              </a:pathLst>
            </a:custGeom>
            <a:solidFill>
              <a:srgbClr val="26282C"/>
            </a:solidFill>
          </p:spPr>
        </p:sp>
        <p:sp>
          <p:nvSpPr>
            <p:cNvPr name="TextBox 9" id="9"/>
            <p:cNvSpPr txBox="true"/>
            <p:nvPr/>
          </p:nvSpPr>
          <p:spPr>
            <a:xfrm>
              <a:off x="0" y="-47625"/>
              <a:ext cx="872243" cy="907253"/>
            </a:xfrm>
            <a:prstGeom prst="rect">
              <a:avLst/>
            </a:prstGeom>
          </p:spPr>
          <p:txBody>
            <a:bodyPr anchor="ctr" rtlCol="false" tIns="50800" lIns="50800" bIns="50800" rIns="50800"/>
            <a:lstStyle/>
            <a:p>
              <a:pPr algn="ctr">
                <a:lnSpc>
                  <a:spcPts val="2536"/>
                </a:lnSpc>
              </a:pPr>
            </a:p>
          </p:txBody>
        </p:sp>
      </p:grpSp>
      <p:sp>
        <p:nvSpPr>
          <p:cNvPr name="TextBox 10" id="10"/>
          <p:cNvSpPr txBox="true"/>
          <p:nvPr/>
        </p:nvSpPr>
        <p:spPr>
          <a:xfrm rot="0">
            <a:off x="1476333" y="923925"/>
            <a:ext cx="6191334" cy="953130"/>
          </a:xfrm>
          <a:prstGeom prst="rect">
            <a:avLst/>
          </a:prstGeom>
        </p:spPr>
        <p:txBody>
          <a:bodyPr anchor="t" rtlCol="false" tIns="0" lIns="0" bIns="0" rIns="0">
            <a:spAutoFit/>
          </a:bodyPr>
          <a:lstStyle/>
          <a:p>
            <a:pPr>
              <a:lnSpc>
                <a:spcPts val="7840"/>
              </a:lnSpc>
              <a:spcBef>
                <a:spcPct val="0"/>
              </a:spcBef>
            </a:pPr>
            <a:r>
              <a:rPr lang="en-US" sz="5600">
                <a:solidFill>
                  <a:srgbClr val="26282C"/>
                </a:solidFill>
                <a:latin typeface="Merriweather Sans Bold"/>
              </a:rPr>
              <a:t>Conclusion</a:t>
            </a:r>
          </a:p>
        </p:txBody>
      </p:sp>
      <p:sp>
        <p:nvSpPr>
          <p:cNvPr name="TextBox 11" id="11"/>
          <p:cNvSpPr txBox="true"/>
          <p:nvPr/>
        </p:nvSpPr>
        <p:spPr>
          <a:xfrm rot="0">
            <a:off x="1028700" y="3902074"/>
            <a:ext cx="6935438" cy="5229225"/>
          </a:xfrm>
          <a:prstGeom prst="rect">
            <a:avLst/>
          </a:prstGeom>
        </p:spPr>
        <p:txBody>
          <a:bodyPr anchor="t" rtlCol="false" tIns="0" lIns="0" bIns="0" rIns="0">
            <a:spAutoFit/>
          </a:bodyPr>
          <a:lstStyle/>
          <a:p>
            <a:pPr algn="just">
              <a:lnSpc>
                <a:spcPts val="4652"/>
              </a:lnSpc>
            </a:pPr>
            <a:r>
              <a:rPr lang="en-US" sz="2326">
                <a:solidFill>
                  <a:srgbClr val="FFFFFF"/>
                </a:solidFill>
                <a:latin typeface="Merriweather Sans"/>
              </a:rPr>
              <a:t>This project successfully developed a Java-based face recognition system that addresses the limitations of existing approaches in handling expression variations, occlusions, and pose variations. The system demonstrated high recognition accuracy and reliability, paving the way for its deployment in diverse real-world applications.</a:t>
            </a:r>
          </a:p>
          <a:p>
            <a:pPr algn="just">
              <a:lnSpc>
                <a:spcPts val="4652"/>
              </a:lnSpc>
            </a:pP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4608022" y="-1507207"/>
            <a:ext cx="7924966" cy="3014413"/>
            <a:chOff x="0" y="0"/>
            <a:chExt cx="2087234" cy="793919"/>
          </a:xfrm>
        </p:grpSpPr>
        <p:sp>
          <p:nvSpPr>
            <p:cNvPr name="Freeform 4" id="4"/>
            <p:cNvSpPr/>
            <p:nvPr/>
          </p:nvSpPr>
          <p:spPr>
            <a:xfrm flipH="false" flipV="false" rot="0">
              <a:off x="0" y="0"/>
              <a:ext cx="2087234" cy="793920"/>
            </a:xfrm>
            <a:custGeom>
              <a:avLst/>
              <a:gdLst/>
              <a:ahLst/>
              <a:cxnLst/>
              <a:rect r="r" b="b" t="t" l="l"/>
              <a:pathLst>
                <a:path h="793920" w="2087234">
                  <a:moveTo>
                    <a:pt x="49822" y="0"/>
                  </a:moveTo>
                  <a:lnTo>
                    <a:pt x="2037412" y="0"/>
                  </a:lnTo>
                  <a:cubicBezTo>
                    <a:pt x="2064928" y="0"/>
                    <a:pt x="2087234" y="22306"/>
                    <a:pt x="2087234" y="49822"/>
                  </a:cubicBezTo>
                  <a:lnTo>
                    <a:pt x="2087234" y="744097"/>
                  </a:lnTo>
                  <a:cubicBezTo>
                    <a:pt x="2087234" y="771613"/>
                    <a:pt x="2064928" y="793920"/>
                    <a:pt x="2037412" y="793920"/>
                  </a:cubicBezTo>
                  <a:lnTo>
                    <a:pt x="49822" y="793920"/>
                  </a:lnTo>
                  <a:cubicBezTo>
                    <a:pt x="22306" y="793920"/>
                    <a:pt x="0" y="771613"/>
                    <a:pt x="0" y="744097"/>
                  </a:cubicBezTo>
                  <a:lnTo>
                    <a:pt x="0" y="49822"/>
                  </a:lnTo>
                  <a:cubicBezTo>
                    <a:pt x="0" y="22306"/>
                    <a:pt x="22306" y="0"/>
                    <a:pt x="49822" y="0"/>
                  </a:cubicBezTo>
                  <a:close/>
                </a:path>
              </a:pathLst>
            </a:custGeom>
            <a:solidFill>
              <a:srgbClr val="B89F79"/>
            </a:solidFill>
          </p:spPr>
        </p:sp>
        <p:sp>
          <p:nvSpPr>
            <p:cNvPr name="TextBox 5" id="5"/>
            <p:cNvSpPr txBox="true"/>
            <p:nvPr/>
          </p:nvSpPr>
          <p:spPr>
            <a:xfrm>
              <a:off x="0" y="-47625"/>
              <a:ext cx="2087234" cy="841544"/>
            </a:xfrm>
            <a:prstGeom prst="rect">
              <a:avLst/>
            </a:prstGeom>
          </p:spPr>
          <p:txBody>
            <a:bodyPr anchor="ctr" rtlCol="false" tIns="50800" lIns="50800" bIns="50800" rIns="50800"/>
            <a:lstStyle/>
            <a:p>
              <a:pPr algn="ctr">
                <a:lnSpc>
                  <a:spcPts val="2536"/>
                </a:lnSpc>
              </a:pPr>
            </a:p>
          </p:txBody>
        </p:sp>
      </p:grpSp>
      <p:sp>
        <p:nvSpPr>
          <p:cNvPr name="Freeform 6" id="6"/>
          <p:cNvSpPr/>
          <p:nvPr/>
        </p:nvSpPr>
        <p:spPr>
          <a:xfrm flipH="false" flipV="false" rot="0">
            <a:off x="5456399" y="-78157"/>
            <a:ext cx="6228212" cy="1585363"/>
          </a:xfrm>
          <a:custGeom>
            <a:avLst/>
            <a:gdLst/>
            <a:ahLst/>
            <a:cxnLst/>
            <a:rect r="r" b="b" t="t" l="l"/>
            <a:pathLst>
              <a:path h="1585363" w="6228212">
                <a:moveTo>
                  <a:pt x="0" y="0"/>
                </a:moveTo>
                <a:lnTo>
                  <a:pt x="6228212" y="0"/>
                </a:lnTo>
                <a:lnTo>
                  <a:pt x="6228212" y="1585364"/>
                </a:lnTo>
                <a:lnTo>
                  <a:pt x="0" y="158536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0">
            <a:off x="2634233" y="2291637"/>
            <a:ext cx="13019533" cy="9022282"/>
          </a:xfrm>
          <a:custGeom>
            <a:avLst/>
            <a:gdLst/>
            <a:ahLst/>
            <a:cxnLst/>
            <a:rect r="r" b="b" t="t" l="l"/>
            <a:pathLst>
              <a:path h="9022282" w="13019533">
                <a:moveTo>
                  <a:pt x="0" y="0"/>
                </a:moveTo>
                <a:lnTo>
                  <a:pt x="13019534" y="0"/>
                </a:lnTo>
                <a:lnTo>
                  <a:pt x="13019534" y="9022281"/>
                </a:lnTo>
                <a:lnTo>
                  <a:pt x="0" y="9022281"/>
                </a:lnTo>
                <a:lnTo>
                  <a:pt x="0" y="0"/>
                </a:lnTo>
                <a:close/>
              </a:path>
            </a:pathLst>
          </a:custGeom>
          <a:blipFill>
            <a:blip r:embed="rId5"/>
            <a:stretch>
              <a:fillRect l="0" t="-46202" r="0" b="-46202"/>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905650" y="4431760"/>
            <a:ext cx="4032994" cy="3502434"/>
            <a:chOff x="0" y="0"/>
            <a:chExt cx="5377326" cy="4669912"/>
          </a:xfrm>
        </p:grpSpPr>
        <p:pic>
          <p:nvPicPr>
            <p:cNvPr name="Picture 3" id="3"/>
            <p:cNvPicPr>
              <a:picLocks noChangeAspect="true"/>
            </p:cNvPicPr>
            <p:nvPr/>
          </p:nvPicPr>
          <p:blipFill>
            <a:blip r:embed="rId2"/>
            <a:srcRect l="0" t="0" r="0" b="13191"/>
            <a:stretch>
              <a:fillRect/>
            </a:stretch>
          </p:blipFill>
          <p:spPr>
            <a:xfrm flipH="false" flipV="false">
              <a:off x="0" y="0"/>
              <a:ext cx="5377326" cy="4669912"/>
            </a:xfrm>
            <a:prstGeom prst="rect">
              <a:avLst/>
            </a:prstGeom>
          </p:spPr>
        </p:pic>
      </p:grpSp>
      <p:grpSp>
        <p:nvGrpSpPr>
          <p:cNvPr name="Group 4" id="4"/>
          <p:cNvGrpSpPr/>
          <p:nvPr/>
        </p:nvGrpSpPr>
        <p:grpSpPr>
          <a:xfrm rot="0">
            <a:off x="6319267" y="4431760"/>
            <a:ext cx="4032994" cy="3502434"/>
            <a:chOff x="0" y="0"/>
            <a:chExt cx="5377326" cy="4669912"/>
          </a:xfrm>
        </p:grpSpPr>
        <p:pic>
          <p:nvPicPr>
            <p:cNvPr name="Picture 5" id="5"/>
            <p:cNvPicPr>
              <a:picLocks noChangeAspect="true"/>
            </p:cNvPicPr>
            <p:nvPr/>
          </p:nvPicPr>
          <p:blipFill>
            <a:blip r:embed="rId3"/>
            <a:srcRect l="14914" t="10182" r="18507" b="39755"/>
            <a:stretch>
              <a:fillRect/>
            </a:stretch>
          </p:blipFill>
          <p:spPr>
            <a:xfrm flipH="false" flipV="false">
              <a:off x="0" y="0"/>
              <a:ext cx="5377326" cy="4669912"/>
            </a:xfrm>
            <a:prstGeom prst="rect">
              <a:avLst/>
            </a:prstGeom>
          </p:spPr>
        </p:pic>
      </p:grpSp>
      <p:grpSp>
        <p:nvGrpSpPr>
          <p:cNvPr name="Group 6" id="6"/>
          <p:cNvGrpSpPr/>
          <p:nvPr/>
        </p:nvGrpSpPr>
        <p:grpSpPr>
          <a:xfrm rot="0">
            <a:off x="15518730" y="0"/>
            <a:ext cx="5177643" cy="10287000"/>
            <a:chOff x="0" y="0"/>
            <a:chExt cx="1363659" cy="2709333"/>
          </a:xfrm>
        </p:grpSpPr>
        <p:sp>
          <p:nvSpPr>
            <p:cNvPr name="Freeform 7" id="7"/>
            <p:cNvSpPr/>
            <p:nvPr/>
          </p:nvSpPr>
          <p:spPr>
            <a:xfrm flipH="false" flipV="false" rot="0">
              <a:off x="0" y="0"/>
              <a:ext cx="1363659" cy="2709333"/>
            </a:xfrm>
            <a:custGeom>
              <a:avLst/>
              <a:gdLst/>
              <a:ahLst/>
              <a:cxnLst/>
              <a:rect r="r" b="b" t="t" l="l"/>
              <a:pathLst>
                <a:path h="2709333" w="1363659">
                  <a:moveTo>
                    <a:pt x="0" y="0"/>
                  </a:moveTo>
                  <a:lnTo>
                    <a:pt x="1363659" y="0"/>
                  </a:lnTo>
                  <a:lnTo>
                    <a:pt x="1363659" y="2709333"/>
                  </a:lnTo>
                  <a:lnTo>
                    <a:pt x="0" y="2709333"/>
                  </a:lnTo>
                  <a:close/>
                </a:path>
              </a:pathLst>
            </a:custGeom>
            <a:solidFill>
              <a:srgbClr val="26282C"/>
            </a:solidFill>
          </p:spPr>
        </p:sp>
        <p:sp>
          <p:nvSpPr>
            <p:cNvPr name="TextBox 8" id="8"/>
            <p:cNvSpPr txBox="true"/>
            <p:nvPr/>
          </p:nvSpPr>
          <p:spPr>
            <a:xfrm>
              <a:off x="0" y="-47625"/>
              <a:ext cx="1363659" cy="2756958"/>
            </a:xfrm>
            <a:prstGeom prst="rect">
              <a:avLst/>
            </a:prstGeom>
          </p:spPr>
          <p:txBody>
            <a:bodyPr anchor="ctr" rtlCol="false" tIns="50800" lIns="50800" bIns="50800" rIns="50800"/>
            <a:lstStyle/>
            <a:p>
              <a:pPr algn="ctr">
                <a:lnSpc>
                  <a:spcPts val="2536"/>
                </a:lnSpc>
              </a:pPr>
            </a:p>
          </p:txBody>
        </p:sp>
      </p:grpSp>
      <p:grpSp>
        <p:nvGrpSpPr>
          <p:cNvPr name="Group 9" id="9"/>
          <p:cNvGrpSpPr/>
          <p:nvPr/>
        </p:nvGrpSpPr>
        <p:grpSpPr>
          <a:xfrm rot="0">
            <a:off x="10733261" y="4431760"/>
            <a:ext cx="4032994" cy="3502434"/>
            <a:chOff x="0" y="0"/>
            <a:chExt cx="5377326" cy="4669912"/>
          </a:xfrm>
        </p:grpSpPr>
        <p:pic>
          <p:nvPicPr>
            <p:cNvPr name="Picture 10" id="10"/>
            <p:cNvPicPr>
              <a:picLocks noChangeAspect="true"/>
            </p:cNvPicPr>
            <p:nvPr/>
          </p:nvPicPr>
          <p:blipFill>
            <a:blip r:embed="rId4"/>
            <a:srcRect l="0" t="1795" r="0" b="36577"/>
            <a:stretch>
              <a:fillRect/>
            </a:stretch>
          </p:blipFill>
          <p:spPr>
            <a:xfrm flipH="false" flipV="false">
              <a:off x="0" y="0"/>
              <a:ext cx="5377326" cy="4669912"/>
            </a:xfrm>
            <a:prstGeom prst="rect">
              <a:avLst/>
            </a:prstGeom>
          </p:spPr>
        </p:pic>
      </p:grpSp>
      <p:grpSp>
        <p:nvGrpSpPr>
          <p:cNvPr name="Group 11" id="11"/>
          <p:cNvGrpSpPr/>
          <p:nvPr/>
        </p:nvGrpSpPr>
        <p:grpSpPr>
          <a:xfrm rot="0">
            <a:off x="1905650" y="7934194"/>
            <a:ext cx="4032994" cy="1324106"/>
            <a:chOff x="0" y="0"/>
            <a:chExt cx="1062188" cy="348736"/>
          </a:xfrm>
        </p:grpSpPr>
        <p:sp>
          <p:nvSpPr>
            <p:cNvPr name="Freeform 12" id="12"/>
            <p:cNvSpPr/>
            <p:nvPr/>
          </p:nvSpPr>
          <p:spPr>
            <a:xfrm flipH="false" flipV="false" rot="0">
              <a:off x="0" y="0"/>
              <a:ext cx="1062188" cy="348736"/>
            </a:xfrm>
            <a:custGeom>
              <a:avLst/>
              <a:gdLst/>
              <a:ahLst/>
              <a:cxnLst/>
              <a:rect r="r" b="b" t="t" l="l"/>
              <a:pathLst>
                <a:path h="348736" w="1062188">
                  <a:moveTo>
                    <a:pt x="0" y="0"/>
                  </a:moveTo>
                  <a:lnTo>
                    <a:pt x="1062188" y="0"/>
                  </a:lnTo>
                  <a:lnTo>
                    <a:pt x="1062188" y="348736"/>
                  </a:lnTo>
                  <a:lnTo>
                    <a:pt x="0" y="348736"/>
                  </a:lnTo>
                  <a:close/>
                </a:path>
              </a:pathLst>
            </a:custGeom>
            <a:solidFill>
              <a:srgbClr val="26282C"/>
            </a:solidFill>
          </p:spPr>
        </p:sp>
        <p:sp>
          <p:nvSpPr>
            <p:cNvPr name="TextBox 13" id="13"/>
            <p:cNvSpPr txBox="true"/>
            <p:nvPr/>
          </p:nvSpPr>
          <p:spPr>
            <a:xfrm>
              <a:off x="0" y="-47625"/>
              <a:ext cx="1062188" cy="396361"/>
            </a:xfrm>
            <a:prstGeom prst="rect">
              <a:avLst/>
            </a:prstGeom>
          </p:spPr>
          <p:txBody>
            <a:bodyPr anchor="ctr" rtlCol="false" tIns="50800" lIns="50800" bIns="50800" rIns="50800"/>
            <a:lstStyle/>
            <a:p>
              <a:pPr algn="ctr">
                <a:lnSpc>
                  <a:spcPts val="2536"/>
                </a:lnSpc>
              </a:pPr>
            </a:p>
          </p:txBody>
        </p:sp>
      </p:grpSp>
      <p:grpSp>
        <p:nvGrpSpPr>
          <p:cNvPr name="Group 14" id="14"/>
          <p:cNvGrpSpPr/>
          <p:nvPr/>
        </p:nvGrpSpPr>
        <p:grpSpPr>
          <a:xfrm rot="0">
            <a:off x="6319267" y="7934194"/>
            <a:ext cx="4032994" cy="1324106"/>
            <a:chOff x="0" y="0"/>
            <a:chExt cx="1062188" cy="348736"/>
          </a:xfrm>
        </p:grpSpPr>
        <p:sp>
          <p:nvSpPr>
            <p:cNvPr name="Freeform 15" id="15"/>
            <p:cNvSpPr/>
            <p:nvPr/>
          </p:nvSpPr>
          <p:spPr>
            <a:xfrm flipH="false" flipV="false" rot="0">
              <a:off x="0" y="0"/>
              <a:ext cx="1062188" cy="348736"/>
            </a:xfrm>
            <a:custGeom>
              <a:avLst/>
              <a:gdLst/>
              <a:ahLst/>
              <a:cxnLst/>
              <a:rect r="r" b="b" t="t" l="l"/>
              <a:pathLst>
                <a:path h="348736" w="1062188">
                  <a:moveTo>
                    <a:pt x="0" y="0"/>
                  </a:moveTo>
                  <a:lnTo>
                    <a:pt x="1062188" y="0"/>
                  </a:lnTo>
                  <a:lnTo>
                    <a:pt x="1062188" y="348736"/>
                  </a:lnTo>
                  <a:lnTo>
                    <a:pt x="0" y="348736"/>
                  </a:lnTo>
                  <a:close/>
                </a:path>
              </a:pathLst>
            </a:custGeom>
            <a:solidFill>
              <a:srgbClr val="26282C"/>
            </a:solidFill>
          </p:spPr>
        </p:sp>
        <p:sp>
          <p:nvSpPr>
            <p:cNvPr name="TextBox 16" id="16"/>
            <p:cNvSpPr txBox="true"/>
            <p:nvPr/>
          </p:nvSpPr>
          <p:spPr>
            <a:xfrm>
              <a:off x="0" y="-47625"/>
              <a:ext cx="1062188" cy="396361"/>
            </a:xfrm>
            <a:prstGeom prst="rect">
              <a:avLst/>
            </a:prstGeom>
          </p:spPr>
          <p:txBody>
            <a:bodyPr anchor="ctr" rtlCol="false" tIns="50800" lIns="50800" bIns="50800" rIns="50800"/>
            <a:lstStyle/>
            <a:p>
              <a:pPr algn="ctr">
                <a:lnSpc>
                  <a:spcPts val="2536"/>
                </a:lnSpc>
              </a:pPr>
            </a:p>
          </p:txBody>
        </p:sp>
      </p:grpSp>
      <p:grpSp>
        <p:nvGrpSpPr>
          <p:cNvPr name="Group 17" id="17"/>
          <p:cNvGrpSpPr/>
          <p:nvPr/>
        </p:nvGrpSpPr>
        <p:grpSpPr>
          <a:xfrm rot="0">
            <a:off x="10733261" y="7934194"/>
            <a:ext cx="4032994" cy="1324106"/>
            <a:chOff x="0" y="0"/>
            <a:chExt cx="1062188" cy="348736"/>
          </a:xfrm>
        </p:grpSpPr>
        <p:sp>
          <p:nvSpPr>
            <p:cNvPr name="Freeform 18" id="18"/>
            <p:cNvSpPr/>
            <p:nvPr/>
          </p:nvSpPr>
          <p:spPr>
            <a:xfrm flipH="false" flipV="false" rot="0">
              <a:off x="0" y="0"/>
              <a:ext cx="1062188" cy="348736"/>
            </a:xfrm>
            <a:custGeom>
              <a:avLst/>
              <a:gdLst/>
              <a:ahLst/>
              <a:cxnLst/>
              <a:rect r="r" b="b" t="t" l="l"/>
              <a:pathLst>
                <a:path h="348736" w="1062188">
                  <a:moveTo>
                    <a:pt x="0" y="0"/>
                  </a:moveTo>
                  <a:lnTo>
                    <a:pt x="1062188" y="0"/>
                  </a:lnTo>
                  <a:lnTo>
                    <a:pt x="1062188" y="348736"/>
                  </a:lnTo>
                  <a:lnTo>
                    <a:pt x="0" y="348736"/>
                  </a:lnTo>
                  <a:close/>
                </a:path>
              </a:pathLst>
            </a:custGeom>
            <a:solidFill>
              <a:srgbClr val="26282C"/>
            </a:solidFill>
          </p:spPr>
        </p:sp>
        <p:sp>
          <p:nvSpPr>
            <p:cNvPr name="TextBox 19" id="19"/>
            <p:cNvSpPr txBox="true"/>
            <p:nvPr/>
          </p:nvSpPr>
          <p:spPr>
            <a:xfrm>
              <a:off x="0" y="-47625"/>
              <a:ext cx="1062188" cy="396361"/>
            </a:xfrm>
            <a:prstGeom prst="rect">
              <a:avLst/>
            </a:prstGeom>
          </p:spPr>
          <p:txBody>
            <a:bodyPr anchor="ctr" rtlCol="false" tIns="50800" lIns="50800" bIns="50800" rIns="50800"/>
            <a:lstStyle/>
            <a:p>
              <a:pPr algn="ctr">
                <a:lnSpc>
                  <a:spcPts val="2536"/>
                </a:lnSpc>
              </a:pPr>
            </a:p>
          </p:txBody>
        </p:sp>
      </p:grpSp>
      <p:sp>
        <p:nvSpPr>
          <p:cNvPr name="AutoShape 20" id="20"/>
          <p:cNvSpPr/>
          <p:nvPr/>
        </p:nvSpPr>
        <p:spPr>
          <a:xfrm rot="0">
            <a:off x="1905650" y="4431760"/>
            <a:ext cx="4032994" cy="0"/>
          </a:xfrm>
          <a:prstGeom prst="line">
            <a:avLst/>
          </a:prstGeom>
          <a:ln cap="flat" w="47625">
            <a:solidFill>
              <a:srgbClr val="5F576C"/>
            </a:solidFill>
            <a:prstDash val="solid"/>
            <a:headEnd type="none" len="sm" w="sm"/>
            <a:tailEnd type="none" len="sm" w="sm"/>
          </a:ln>
        </p:spPr>
      </p:sp>
      <p:sp>
        <p:nvSpPr>
          <p:cNvPr name="AutoShape 21" id="21"/>
          <p:cNvSpPr/>
          <p:nvPr/>
        </p:nvSpPr>
        <p:spPr>
          <a:xfrm rot="0">
            <a:off x="6319267" y="4431760"/>
            <a:ext cx="4032994" cy="0"/>
          </a:xfrm>
          <a:prstGeom prst="line">
            <a:avLst/>
          </a:prstGeom>
          <a:ln cap="flat" w="47625">
            <a:solidFill>
              <a:srgbClr val="5F576C"/>
            </a:solidFill>
            <a:prstDash val="solid"/>
            <a:headEnd type="none" len="sm" w="sm"/>
            <a:tailEnd type="none" len="sm" w="sm"/>
          </a:ln>
        </p:spPr>
      </p:sp>
      <p:sp>
        <p:nvSpPr>
          <p:cNvPr name="AutoShape 22" id="22"/>
          <p:cNvSpPr/>
          <p:nvPr/>
        </p:nvSpPr>
        <p:spPr>
          <a:xfrm rot="0">
            <a:off x="10733261" y="4431760"/>
            <a:ext cx="4032994" cy="0"/>
          </a:xfrm>
          <a:prstGeom prst="line">
            <a:avLst/>
          </a:prstGeom>
          <a:ln cap="flat" w="47625">
            <a:solidFill>
              <a:srgbClr val="5F576C"/>
            </a:solidFill>
            <a:prstDash val="solid"/>
            <a:headEnd type="none" len="sm" w="sm"/>
            <a:tailEnd type="none" len="sm" w="sm"/>
          </a:ln>
        </p:spPr>
      </p:sp>
      <p:sp>
        <p:nvSpPr>
          <p:cNvPr name="TextBox 23" id="23"/>
          <p:cNvSpPr txBox="true"/>
          <p:nvPr/>
        </p:nvSpPr>
        <p:spPr>
          <a:xfrm rot="0">
            <a:off x="1905650" y="923925"/>
            <a:ext cx="8077011" cy="953130"/>
          </a:xfrm>
          <a:prstGeom prst="rect">
            <a:avLst/>
          </a:prstGeom>
        </p:spPr>
        <p:txBody>
          <a:bodyPr anchor="t" rtlCol="false" tIns="0" lIns="0" bIns="0" rIns="0">
            <a:spAutoFit/>
          </a:bodyPr>
          <a:lstStyle/>
          <a:p>
            <a:pPr>
              <a:lnSpc>
                <a:spcPts val="7840"/>
              </a:lnSpc>
              <a:spcBef>
                <a:spcPct val="0"/>
              </a:spcBef>
            </a:pPr>
            <a:r>
              <a:rPr lang="en-US" sz="5600">
                <a:solidFill>
                  <a:srgbClr val="26282C"/>
                </a:solidFill>
                <a:latin typeface="Merriweather Sans Bold"/>
              </a:rPr>
              <a:t>Meet The ‘BAD’ Group</a:t>
            </a:r>
          </a:p>
        </p:txBody>
      </p:sp>
      <p:sp>
        <p:nvSpPr>
          <p:cNvPr name="TextBox 24" id="24"/>
          <p:cNvSpPr txBox="true"/>
          <p:nvPr/>
        </p:nvSpPr>
        <p:spPr>
          <a:xfrm rot="0">
            <a:off x="1905650" y="2658478"/>
            <a:ext cx="7238350" cy="454026"/>
          </a:xfrm>
          <a:prstGeom prst="rect">
            <a:avLst/>
          </a:prstGeom>
        </p:spPr>
        <p:txBody>
          <a:bodyPr anchor="t" rtlCol="false" tIns="0" lIns="0" bIns="0" rIns="0">
            <a:spAutoFit/>
          </a:bodyPr>
          <a:lstStyle/>
          <a:p>
            <a:pPr>
              <a:lnSpc>
                <a:spcPts val="3999"/>
              </a:lnSpc>
            </a:pPr>
            <a:r>
              <a:rPr lang="en-US" sz="1999">
                <a:solidFill>
                  <a:srgbClr val="26282C"/>
                </a:solidFill>
                <a:latin typeface="Merriweather Sans"/>
              </a:rPr>
              <a:t>FROM 3MDS,CHRIST(DEEMED TO BE UNIVERSITY)</a:t>
            </a:r>
          </a:p>
        </p:txBody>
      </p:sp>
      <p:sp>
        <p:nvSpPr>
          <p:cNvPr name="TextBox 25" id="25"/>
          <p:cNvSpPr txBox="true"/>
          <p:nvPr/>
        </p:nvSpPr>
        <p:spPr>
          <a:xfrm rot="0">
            <a:off x="2572198" y="8098812"/>
            <a:ext cx="2994594" cy="454026"/>
          </a:xfrm>
          <a:prstGeom prst="rect">
            <a:avLst/>
          </a:prstGeom>
        </p:spPr>
        <p:txBody>
          <a:bodyPr anchor="t" rtlCol="false" tIns="0" lIns="0" bIns="0" rIns="0">
            <a:spAutoFit/>
          </a:bodyPr>
          <a:lstStyle/>
          <a:p>
            <a:pPr>
              <a:lnSpc>
                <a:spcPts val="3999"/>
              </a:lnSpc>
            </a:pPr>
            <a:r>
              <a:rPr lang="en-US" sz="1999">
                <a:solidFill>
                  <a:srgbClr val="FFFFFF"/>
                </a:solidFill>
                <a:latin typeface="Merriweather Sans Bold"/>
              </a:rPr>
              <a:t>ANNU PUNNOOSE</a:t>
            </a:r>
          </a:p>
        </p:txBody>
      </p:sp>
      <p:sp>
        <p:nvSpPr>
          <p:cNvPr name="TextBox 26" id="26"/>
          <p:cNvSpPr txBox="true"/>
          <p:nvPr/>
        </p:nvSpPr>
        <p:spPr>
          <a:xfrm rot="0">
            <a:off x="6838467" y="8098812"/>
            <a:ext cx="2994594" cy="454026"/>
          </a:xfrm>
          <a:prstGeom prst="rect">
            <a:avLst/>
          </a:prstGeom>
        </p:spPr>
        <p:txBody>
          <a:bodyPr anchor="t" rtlCol="false" tIns="0" lIns="0" bIns="0" rIns="0">
            <a:spAutoFit/>
          </a:bodyPr>
          <a:lstStyle/>
          <a:p>
            <a:pPr>
              <a:lnSpc>
                <a:spcPts val="3999"/>
              </a:lnSpc>
            </a:pPr>
            <a:r>
              <a:rPr lang="en-US" sz="1999">
                <a:solidFill>
                  <a:srgbClr val="FFFFFF"/>
                </a:solidFill>
                <a:latin typeface="Merriweather Sans Bold"/>
              </a:rPr>
              <a:t>BHARANI KARTHICK</a:t>
            </a:r>
          </a:p>
        </p:txBody>
      </p:sp>
      <p:sp>
        <p:nvSpPr>
          <p:cNvPr name="TextBox 27" id="27"/>
          <p:cNvSpPr txBox="true"/>
          <p:nvPr/>
        </p:nvSpPr>
        <p:spPr>
          <a:xfrm rot="0">
            <a:off x="11438199" y="8098812"/>
            <a:ext cx="2994594" cy="454026"/>
          </a:xfrm>
          <a:prstGeom prst="rect">
            <a:avLst/>
          </a:prstGeom>
        </p:spPr>
        <p:txBody>
          <a:bodyPr anchor="t" rtlCol="false" tIns="0" lIns="0" bIns="0" rIns="0">
            <a:spAutoFit/>
          </a:bodyPr>
          <a:lstStyle/>
          <a:p>
            <a:pPr>
              <a:lnSpc>
                <a:spcPts val="3999"/>
              </a:lnSpc>
            </a:pPr>
            <a:r>
              <a:rPr lang="en-US" sz="1999">
                <a:solidFill>
                  <a:srgbClr val="FFFFFF"/>
                </a:solidFill>
                <a:latin typeface="Merriweather Sans Bold"/>
              </a:rPr>
              <a:t>DHILLIPKUMAR M</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9144000" cy="3896355"/>
            <a:chOff x="0" y="0"/>
            <a:chExt cx="2408296" cy="1026200"/>
          </a:xfrm>
        </p:grpSpPr>
        <p:sp>
          <p:nvSpPr>
            <p:cNvPr name="Freeform 3" id="3"/>
            <p:cNvSpPr/>
            <p:nvPr/>
          </p:nvSpPr>
          <p:spPr>
            <a:xfrm flipH="false" flipV="false" rot="0">
              <a:off x="0" y="0"/>
              <a:ext cx="2408296" cy="1026200"/>
            </a:xfrm>
            <a:custGeom>
              <a:avLst/>
              <a:gdLst/>
              <a:ahLst/>
              <a:cxnLst/>
              <a:rect r="r" b="b" t="t" l="l"/>
              <a:pathLst>
                <a:path h="1026200" w="2408296">
                  <a:moveTo>
                    <a:pt x="0" y="0"/>
                  </a:moveTo>
                  <a:lnTo>
                    <a:pt x="2408296" y="0"/>
                  </a:lnTo>
                  <a:lnTo>
                    <a:pt x="2408296" y="1026200"/>
                  </a:lnTo>
                  <a:lnTo>
                    <a:pt x="0" y="1026200"/>
                  </a:lnTo>
                  <a:close/>
                </a:path>
              </a:pathLst>
            </a:custGeom>
            <a:solidFill>
              <a:srgbClr val="B4BBE7"/>
            </a:solidFill>
          </p:spPr>
        </p:sp>
        <p:sp>
          <p:nvSpPr>
            <p:cNvPr name="TextBox 4" id="4"/>
            <p:cNvSpPr txBox="true"/>
            <p:nvPr/>
          </p:nvSpPr>
          <p:spPr>
            <a:xfrm>
              <a:off x="0" y="-47625"/>
              <a:ext cx="2408296" cy="1073825"/>
            </a:xfrm>
            <a:prstGeom prst="rect">
              <a:avLst/>
            </a:prstGeom>
          </p:spPr>
          <p:txBody>
            <a:bodyPr anchor="ctr" rtlCol="false" tIns="50800" lIns="50800" bIns="50800" rIns="50800"/>
            <a:lstStyle/>
            <a:p>
              <a:pPr algn="ctr">
                <a:lnSpc>
                  <a:spcPts val="2536"/>
                </a:lnSpc>
              </a:pPr>
            </a:p>
          </p:txBody>
        </p:sp>
      </p:grpSp>
      <p:sp>
        <p:nvSpPr>
          <p:cNvPr name="Freeform 5" id="5"/>
          <p:cNvSpPr/>
          <p:nvPr/>
        </p:nvSpPr>
        <p:spPr>
          <a:xfrm flipH="false" flipV="false" rot="0">
            <a:off x="2036719" y="4333138"/>
            <a:ext cx="5070561" cy="5762002"/>
          </a:xfrm>
          <a:custGeom>
            <a:avLst/>
            <a:gdLst/>
            <a:ahLst/>
            <a:cxnLst/>
            <a:rect r="r" b="b" t="t" l="l"/>
            <a:pathLst>
              <a:path h="5762002" w="5070561">
                <a:moveTo>
                  <a:pt x="0" y="0"/>
                </a:moveTo>
                <a:lnTo>
                  <a:pt x="5070562" y="0"/>
                </a:lnTo>
                <a:lnTo>
                  <a:pt x="5070562" y="5762001"/>
                </a:lnTo>
                <a:lnTo>
                  <a:pt x="0" y="5762001"/>
                </a:lnTo>
                <a:lnTo>
                  <a:pt x="0" y="0"/>
                </a:lnTo>
                <a:close/>
              </a:path>
            </a:pathLst>
          </a:custGeom>
          <a:blipFill>
            <a:blip r:embed="rId2"/>
            <a:stretch>
              <a:fillRect l="0" t="0" r="0" b="0"/>
            </a:stretch>
          </a:blipFill>
        </p:spPr>
      </p:sp>
      <p:sp>
        <p:nvSpPr>
          <p:cNvPr name="TextBox 6" id="6"/>
          <p:cNvSpPr txBox="true"/>
          <p:nvPr/>
        </p:nvSpPr>
        <p:spPr>
          <a:xfrm rot="0">
            <a:off x="10531673" y="1155699"/>
            <a:ext cx="6475493" cy="8026401"/>
          </a:xfrm>
          <a:prstGeom prst="rect">
            <a:avLst/>
          </a:prstGeom>
        </p:spPr>
        <p:txBody>
          <a:bodyPr anchor="t" rtlCol="false" tIns="0" lIns="0" bIns="0" rIns="0">
            <a:spAutoFit/>
          </a:bodyPr>
          <a:lstStyle/>
          <a:p>
            <a:pPr algn="just">
              <a:lnSpc>
                <a:spcPts val="3999"/>
              </a:lnSpc>
            </a:pPr>
            <a:r>
              <a:rPr lang="en-US" sz="1999">
                <a:solidFill>
                  <a:srgbClr val="26282C"/>
                </a:solidFill>
                <a:latin typeface="Merriweather Sans"/>
              </a:rPr>
              <a:t> This project focuses on developing a Java application for face recognition that overcomes challenges posed by uncooperative scenarios such as expressions, occlusions, and pose variations. The system aims to enhance accuracy and reliability by addressing these limitations. Key features include precise face capture and enrollment, passive liveness detection leveraging advanced 3D technology, protection against spoofing techniques, and real-time detection and response capabilities. By providing seamless operation, accurate representation of facial features, and robust security measures, the application seeks to improve the utility and reliability of face recognition technology across diverse applications.</a:t>
            </a:r>
          </a:p>
          <a:p>
            <a:pPr algn="just">
              <a:lnSpc>
                <a:spcPts val="3999"/>
              </a:lnSpc>
            </a:pPr>
          </a:p>
        </p:txBody>
      </p:sp>
      <p:sp>
        <p:nvSpPr>
          <p:cNvPr name="TextBox 7" id="7"/>
          <p:cNvSpPr txBox="true"/>
          <p:nvPr/>
        </p:nvSpPr>
        <p:spPr>
          <a:xfrm rot="0">
            <a:off x="1339611" y="923925"/>
            <a:ext cx="6867318" cy="1943730"/>
          </a:xfrm>
          <a:prstGeom prst="rect">
            <a:avLst/>
          </a:prstGeom>
        </p:spPr>
        <p:txBody>
          <a:bodyPr anchor="t" rtlCol="false" tIns="0" lIns="0" bIns="0" rIns="0">
            <a:spAutoFit/>
          </a:bodyPr>
          <a:lstStyle/>
          <a:p>
            <a:pPr>
              <a:lnSpc>
                <a:spcPts val="7840"/>
              </a:lnSpc>
            </a:pPr>
            <a:r>
              <a:rPr lang="en-US" sz="5600">
                <a:solidFill>
                  <a:srgbClr val="26282C"/>
                </a:solidFill>
                <a:latin typeface="Merriweather Sans Bold"/>
              </a:rPr>
              <a:t>Project</a:t>
            </a:r>
          </a:p>
          <a:p>
            <a:pPr>
              <a:lnSpc>
                <a:spcPts val="7840"/>
              </a:lnSpc>
              <a:spcBef>
                <a:spcPct val="0"/>
              </a:spcBef>
            </a:pPr>
            <a:r>
              <a:rPr lang="en-US" sz="5600">
                <a:solidFill>
                  <a:srgbClr val="26282C"/>
                </a:solidFill>
                <a:latin typeface="Merriweather Sans Bold"/>
              </a:rPr>
              <a:t>Overview</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7736173" cy="3256484"/>
            <a:chOff x="0" y="0"/>
            <a:chExt cx="2037511" cy="857675"/>
          </a:xfrm>
        </p:grpSpPr>
        <p:sp>
          <p:nvSpPr>
            <p:cNvPr name="Freeform 3" id="3"/>
            <p:cNvSpPr/>
            <p:nvPr/>
          </p:nvSpPr>
          <p:spPr>
            <a:xfrm flipH="false" flipV="false" rot="0">
              <a:off x="0" y="0"/>
              <a:ext cx="2037511" cy="857675"/>
            </a:xfrm>
            <a:custGeom>
              <a:avLst/>
              <a:gdLst/>
              <a:ahLst/>
              <a:cxnLst/>
              <a:rect r="r" b="b" t="t" l="l"/>
              <a:pathLst>
                <a:path h="857675" w="2037511">
                  <a:moveTo>
                    <a:pt x="0" y="0"/>
                  </a:moveTo>
                  <a:lnTo>
                    <a:pt x="2037511" y="0"/>
                  </a:lnTo>
                  <a:lnTo>
                    <a:pt x="2037511" y="857675"/>
                  </a:lnTo>
                  <a:lnTo>
                    <a:pt x="0" y="857675"/>
                  </a:lnTo>
                  <a:close/>
                </a:path>
              </a:pathLst>
            </a:custGeom>
            <a:solidFill>
              <a:srgbClr val="000000"/>
            </a:solidFill>
          </p:spPr>
        </p:sp>
        <p:sp>
          <p:nvSpPr>
            <p:cNvPr name="TextBox 4" id="4"/>
            <p:cNvSpPr txBox="true"/>
            <p:nvPr/>
          </p:nvSpPr>
          <p:spPr>
            <a:xfrm>
              <a:off x="0" y="-47625"/>
              <a:ext cx="2037511" cy="905300"/>
            </a:xfrm>
            <a:prstGeom prst="rect">
              <a:avLst/>
            </a:prstGeom>
          </p:spPr>
          <p:txBody>
            <a:bodyPr anchor="ctr" rtlCol="false" tIns="50800" lIns="50800" bIns="50800" rIns="50800"/>
            <a:lstStyle/>
            <a:p>
              <a:pPr algn="ctr">
                <a:lnSpc>
                  <a:spcPts val="2536"/>
                </a:lnSpc>
              </a:pPr>
            </a:p>
          </p:txBody>
        </p:sp>
      </p:grpSp>
      <p:sp>
        <p:nvSpPr>
          <p:cNvPr name="Freeform 5" id="5"/>
          <p:cNvSpPr/>
          <p:nvPr/>
        </p:nvSpPr>
        <p:spPr>
          <a:xfrm flipH="false" flipV="false" rot="0">
            <a:off x="1339611" y="4221734"/>
            <a:ext cx="5054947" cy="5036566"/>
          </a:xfrm>
          <a:custGeom>
            <a:avLst/>
            <a:gdLst/>
            <a:ahLst/>
            <a:cxnLst/>
            <a:rect r="r" b="b" t="t" l="l"/>
            <a:pathLst>
              <a:path h="5036566" w="5054947">
                <a:moveTo>
                  <a:pt x="0" y="0"/>
                </a:moveTo>
                <a:lnTo>
                  <a:pt x="5054947" y="0"/>
                </a:lnTo>
                <a:lnTo>
                  <a:pt x="5054947" y="5036566"/>
                </a:lnTo>
                <a:lnTo>
                  <a:pt x="0" y="503656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1028700" y="603990"/>
            <a:ext cx="6867318" cy="1943730"/>
          </a:xfrm>
          <a:prstGeom prst="rect">
            <a:avLst/>
          </a:prstGeom>
        </p:spPr>
        <p:txBody>
          <a:bodyPr anchor="t" rtlCol="false" tIns="0" lIns="0" bIns="0" rIns="0">
            <a:spAutoFit/>
          </a:bodyPr>
          <a:lstStyle/>
          <a:p>
            <a:pPr>
              <a:lnSpc>
                <a:spcPts val="7840"/>
              </a:lnSpc>
              <a:spcBef>
                <a:spcPct val="0"/>
              </a:spcBef>
            </a:pPr>
            <a:r>
              <a:rPr lang="en-US" sz="5600">
                <a:solidFill>
                  <a:srgbClr val="FFFFFF"/>
                </a:solidFill>
                <a:latin typeface="Merriweather Sans"/>
              </a:rPr>
              <a:t>SOFTWARE REQUIREMENT</a:t>
            </a:r>
          </a:p>
        </p:txBody>
      </p:sp>
      <p:sp>
        <p:nvSpPr>
          <p:cNvPr name="TextBox 7" id="7"/>
          <p:cNvSpPr txBox="true"/>
          <p:nvPr/>
        </p:nvSpPr>
        <p:spPr>
          <a:xfrm rot="0">
            <a:off x="8056987" y="181171"/>
            <a:ext cx="10231013" cy="9648432"/>
          </a:xfrm>
          <a:prstGeom prst="rect">
            <a:avLst/>
          </a:prstGeom>
        </p:spPr>
        <p:txBody>
          <a:bodyPr anchor="t" rtlCol="false" tIns="0" lIns="0" bIns="0" rIns="0">
            <a:spAutoFit/>
          </a:bodyPr>
          <a:lstStyle/>
          <a:p>
            <a:pPr>
              <a:lnSpc>
                <a:spcPts val="5486"/>
              </a:lnSpc>
            </a:pPr>
          </a:p>
          <a:p>
            <a:pPr marL="473833" indent="-236917" lvl="1">
              <a:lnSpc>
                <a:spcPts val="5486"/>
              </a:lnSpc>
              <a:buFont typeface="Arial"/>
              <a:buChar char="•"/>
            </a:pPr>
            <a:r>
              <a:rPr lang="en-US" sz="2194" spc="357">
                <a:solidFill>
                  <a:srgbClr val="000000"/>
                </a:solidFill>
                <a:latin typeface="Merriweather Sans"/>
              </a:rPr>
              <a:t>MICROSOFT WINDOWS 10 (64-BIT)</a:t>
            </a:r>
          </a:p>
          <a:p>
            <a:pPr marL="473833" indent="-236917" lvl="1">
              <a:lnSpc>
                <a:spcPts val="5486"/>
              </a:lnSpc>
              <a:buFont typeface="Arial"/>
              <a:buChar char="•"/>
            </a:pPr>
            <a:r>
              <a:rPr lang="en-US" sz="2194" spc="357">
                <a:solidFill>
                  <a:srgbClr val="000000"/>
                </a:solidFill>
                <a:latin typeface="Merriweather Sans"/>
              </a:rPr>
              <a:t>JAVA DEVELOPMENT KIT (JDK) 8 INSTALLED AND SET IN SYSTEM ENVIRONMENT VARIABLES.</a:t>
            </a:r>
          </a:p>
          <a:p>
            <a:pPr marL="473833" indent="-236917" lvl="1">
              <a:lnSpc>
                <a:spcPts val="5486"/>
              </a:lnSpc>
              <a:buFont typeface="Arial"/>
              <a:buChar char="•"/>
            </a:pPr>
            <a:r>
              <a:rPr lang="en-US" sz="2194" spc="357">
                <a:solidFill>
                  <a:srgbClr val="000000"/>
                </a:solidFill>
                <a:latin typeface="Merriweather Sans"/>
              </a:rPr>
              <a:t>JAVA RUNTIME ENVIRONMENT (JRE) 6</a:t>
            </a:r>
          </a:p>
          <a:p>
            <a:pPr marL="473833" indent="-236917" lvl="1">
              <a:lnSpc>
                <a:spcPts val="5486"/>
              </a:lnSpc>
              <a:buFont typeface="Arial"/>
              <a:buChar char="•"/>
            </a:pPr>
            <a:r>
              <a:rPr lang="en-US" sz="2194" spc="357">
                <a:solidFill>
                  <a:srgbClr val="000000"/>
                </a:solidFill>
                <a:latin typeface="Merriweather Sans"/>
              </a:rPr>
              <a:t>ANDROID SDK</a:t>
            </a:r>
          </a:p>
          <a:p>
            <a:pPr marL="473833" indent="-236917" lvl="1">
              <a:lnSpc>
                <a:spcPts val="5486"/>
              </a:lnSpc>
              <a:buFont typeface="Arial"/>
              <a:buChar char="•"/>
            </a:pPr>
            <a:r>
              <a:rPr lang="en-US" sz="2194" spc="357">
                <a:solidFill>
                  <a:srgbClr val="000000"/>
                </a:solidFill>
                <a:latin typeface="Merriweather Sans"/>
              </a:rPr>
              <a:t>ANDROID STUDIO</a:t>
            </a:r>
          </a:p>
          <a:p>
            <a:pPr marL="473833" indent="-236917" lvl="1">
              <a:lnSpc>
                <a:spcPts val="5486"/>
              </a:lnSpc>
              <a:buFont typeface="Arial"/>
              <a:buChar char="•"/>
            </a:pPr>
            <a:r>
              <a:rPr lang="en-US" sz="2194" spc="357">
                <a:solidFill>
                  <a:srgbClr val="000000"/>
                </a:solidFill>
                <a:latin typeface="Merriweather Sans"/>
              </a:rPr>
              <a:t>ECLIPSE IDE FOR JAVA DEVELOPERS</a:t>
            </a:r>
          </a:p>
          <a:p>
            <a:pPr marL="473833" indent="-236917" lvl="1">
              <a:lnSpc>
                <a:spcPts val="5486"/>
              </a:lnSpc>
              <a:buFont typeface="Arial"/>
              <a:buChar char="•"/>
            </a:pPr>
            <a:r>
              <a:rPr lang="en-US" sz="2194" spc="357">
                <a:solidFill>
                  <a:srgbClr val="000000"/>
                </a:solidFill>
                <a:latin typeface="Merriweather Sans"/>
              </a:rPr>
              <a:t>ANDROID DEVELOPMENT TOOL KIT (ADT-KIT)</a:t>
            </a:r>
          </a:p>
          <a:p>
            <a:pPr marL="473833" indent="-236917" lvl="1">
              <a:lnSpc>
                <a:spcPts val="5486"/>
              </a:lnSpc>
              <a:buFont typeface="Arial"/>
              <a:buChar char="•"/>
            </a:pPr>
            <a:r>
              <a:rPr lang="en-US" sz="2194" spc="357">
                <a:solidFill>
                  <a:srgbClr val="000000"/>
                </a:solidFill>
                <a:latin typeface="Merriweather Sans"/>
              </a:rPr>
              <a:t>CONNECTED MOBILE DEVICE WITH LAPTOP FOR RUN AND TEST THE APPLICATION.</a:t>
            </a:r>
          </a:p>
          <a:p>
            <a:pPr marL="473833" indent="-236917" lvl="1">
              <a:lnSpc>
                <a:spcPts val="5486"/>
              </a:lnSpc>
              <a:buFont typeface="Arial"/>
              <a:buChar char="•"/>
            </a:pPr>
            <a:r>
              <a:rPr lang="en-US" sz="2194" spc="357">
                <a:solidFill>
                  <a:srgbClr val="000000"/>
                </a:solidFill>
                <a:latin typeface="Merriweather Sans"/>
              </a:rPr>
              <a:t>XML - FRONTEND</a:t>
            </a:r>
          </a:p>
          <a:p>
            <a:pPr marL="473833" indent="-236917" lvl="1">
              <a:lnSpc>
                <a:spcPts val="5486"/>
              </a:lnSpc>
              <a:buFont typeface="Arial"/>
              <a:buChar char="•"/>
            </a:pPr>
            <a:r>
              <a:rPr lang="en-US" sz="2194" spc="357">
                <a:solidFill>
                  <a:srgbClr val="000000"/>
                </a:solidFill>
                <a:latin typeface="Merriweather Sans"/>
              </a:rPr>
              <a:t>JAVA - BACKEND</a:t>
            </a:r>
          </a:p>
          <a:p>
            <a:pPr marL="473833" indent="-236917" lvl="1">
              <a:lnSpc>
                <a:spcPts val="5486"/>
              </a:lnSpc>
              <a:buFont typeface="Arial"/>
              <a:buChar char="•"/>
            </a:pPr>
            <a:r>
              <a:rPr lang="en-US" sz="2194" spc="357">
                <a:solidFill>
                  <a:srgbClr val="000000"/>
                </a:solidFill>
                <a:latin typeface="Merriweather Sans"/>
              </a:rPr>
              <a:t>OPEN-CV - FACE RECOGNITION</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3004543"/>
            <a:ext cx="18288000" cy="7282457"/>
            <a:chOff x="0" y="0"/>
            <a:chExt cx="4816593" cy="1918013"/>
          </a:xfrm>
        </p:grpSpPr>
        <p:sp>
          <p:nvSpPr>
            <p:cNvPr name="Freeform 3" id="3"/>
            <p:cNvSpPr/>
            <p:nvPr/>
          </p:nvSpPr>
          <p:spPr>
            <a:xfrm flipH="false" flipV="false" rot="0">
              <a:off x="0" y="0"/>
              <a:ext cx="4816592" cy="1918013"/>
            </a:xfrm>
            <a:custGeom>
              <a:avLst/>
              <a:gdLst/>
              <a:ahLst/>
              <a:cxnLst/>
              <a:rect r="r" b="b" t="t" l="l"/>
              <a:pathLst>
                <a:path h="1918013" w="4816592">
                  <a:moveTo>
                    <a:pt x="0" y="0"/>
                  </a:moveTo>
                  <a:lnTo>
                    <a:pt x="4816592" y="0"/>
                  </a:lnTo>
                  <a:lnTo>
                    <a:pt x="4816592" y="1918013"/>
                  </a:lnTo>
                  <a:lnTo>
                    <a:pt x="0" y="1918013"/>
                  </a:lnTo>
                  <a:close/>
                </a:path>
              </a:pathLst>
            </a:custGeom>
            <a:solidFill>
              <a:srgbClr val="26282C"/>
            </a:solidFill>
          </p:spPr>
        </p:sp>
        <p:sp>
          <p:nvSpPr>
            <p:cNvPr name="TextBox 4" id="4"/>
            <p:cNvSpPr txBox="true"/>
            <p:nvPr/>
          </p:nvSpPr>
          <p:spPr>
            <a:xfrm>
              <a:off x="0" y="-47625"/>
              <a:ext cx="4816593" cy="1965638"/>
            </a:xfrm>
            <a:prstGeom prst="rect">
              <a:avLst/>
            </a:prstGeom>
          </p:spPr>
          <p:txBody>
            <a:bodyPr anchor="ctr" rtlCol="false" tIns="50800" lIns="50800" bIns="50800" rIns="50800"/>
            <a:lstStyle/>
            <a:p>
              <a:pPr algn="ctr">
                <a:lnSpc>
                  <a:spcPts val="2536"/>
                </a:lnSpc>
              </a:pPr>
            </a:p>
          </p:txBody>
        </p:sp>
      </p:grpSp>
      <p:grpSp>
        <p:nvGrpSpPr>
          <p:cNvPr name="Group 5" id="5"/>
          <p:cNvGrpSpPr/>
          <p:nvPr/>
        </p:nvGrpSpPr>
        <p:grpSpPr>
          <a:xfrm rot="0">
            <a:off x="12425596" y="5306614"/>
            <a:ext cx="3956754" cy="3951686"/>
            <a:chOff x="0" y="0"/>
            <a:chExt cx="1042108" cy="1040773"/>
          </a:xfrm>
        </p:grpSpPr>
        <p:sp>
          <p:nvSpPr>
            <p:cNvPr name="Freeform 6" id="6"/>
            <p:cNvSpPr/>
            <p:nvPr/>
          </p:nvSpPr>
          <p:spPr>
            <a:xfrm flipH="false" flipV="false" rot="0">
              <a:off x="0" y="0"/>
              <a:ext cx="1042108" cy="1040773"/>
            </a:xfrm>
            <a:custGeom>
              <a:avLst/>
              <a:gdLst/>
              <a:ahLst/>
              <a:cxnLst/>
              <a:rect r="r" b="b" t="t" l="l"/>
              <a:pathLst>
                <a:path h="1040773" w="1042108">
                  <a:moveTo>
                    <a:pt x="0" y="0"/>
                  </a:moveTo>
                  <a:lnTo>
                    <a:pt x="1042108" y="0"/>
                  </a:lnTo>
                  <a:lnTo>
                    <a:pt x="1042108" y="1040773"/>
                  </a:lnTo>
                  <a:lnTo>
                    <a:pt x="0" y="1040773"/>
                  </a:lnTo>
                  <a:close/>
                </a:path>
              </a:pathLst>
            </a:custGeom>
            <a:solidFill>
              <a:srgbClr val="A4A5A4"/>
            </a:solidFill>
          </p:spPr>
        </p:sp>
        <p:sp>
          <p:nvSpPr>
            <p:cNvPr name="TextBox 7" id="7"/>
            <p:cNvSpPr txBox="true"/>
            <p:nvPr/>
          </p:nvSpPr>
          <p:spPr>
            <a:xfrm>
              <a:off x="0" y="-47625"/>
              <a:ext cx="1042108" cy="1088398"/>
            </a:xfrm>
            <a:prstGeom prst="rect">
              <a:avLst/>
            </a:prstGeom>
          </p:spPr>
          <p:txBody>
            <a:bodyPr anchor="ctr" rtlCol="false" tIns="50800" lIns="50800" bIns="50800" rIns="50800"/>
            <a:lstStyle/>
            <a:p>
              <a:pPr algn="ctr">
                <a:lnSpc>
                  <a:spcPts val="2536"/>
                </a:lnSpc>
              </a:pPr>
            </a:p>
          </p:txBody>
        </p:sp>
      </p:grpSp>
      <p:grpSp>
        <p:nvGrpSpPr>
          <p:cNvPr name="Group 8" id="8"/>
          <p:cNvGrpSpPr/>
          <p:nvPr/>
        </p:nvGrpSpPr>
        <p:grpSpPr>
          <a:xfrm rot="0">
            <a:off x="8144609" y="5306614"/>
            <a:ext cx="3956754" cy="3951686"/>
            <a:chOff x="0" y="0"/>
            <a:chExt cx="1042108" cy="1040773"/>
          </a:xfrm>
        </p:grpSpPr>
        <p:sp>
          <p:nvSpPr>
            <p:cNvPr name="Freeform 9" id="9"/>
            <p:cNvSpPr/>
            <p:nvPr/>
          </p:nvSpPr>
          <p:spPr>
            <a:xfrm flipH="false" flipV="false" rot="0">
              <a:off x="0" y="0"/>
              <a:ext cx="1042108" cy="1040773"/>
            </a:xfrm>
            <a:custGeom>
              <a:avLst/>
              <a:gdLst/>
              <a:ahLst/>
              <a:cxnLst/>
              <a:rect r="r" b="b" t="t" l="l"/>
              <a:pathLst>
                <a:path h="1040773" w="1042108">
                  <a:moveTo>
                    <a:pt x="0" y="0"/>
                  </a:moveTo>
                  <a:lnTo>
                    <a:pt x="1042108" y="0"/>
                  </a:lnTo>
                  <a:lnTo>
                    <a:pt x="1042108" y="1040773"/>
                  </a:lnTo>
                  <a:lnTo>
                    <a:pt x="0" y="1040773"/>
                  </a:lnTo>
                  <a:close/>
                </a:path>
              </a:pathLst>
            </a:custGeom>
            <a:solidFill>
              <a:srgbClr val="B4BBE7"/>
            </a:solidFill>
          </p:spPr>
        </p:sp>
        <p:sp>
          <p:nvSpPr>
            <p:cNvPr name="TextBox 10" id="10"/>
            <p:cNvSpPr txBox="true"/>
            <p:nvPr/>
          </p:nvSpPr>
          <p:spPr>
            <a:xfrm>
              <a:off x="0" y="-47625"/>
              <a:ext cx="1042108" cy="1088398"/>
            </a:xfrm>
            <a:prstGeom prst="rect">
              <a:avLst/>
            </a:prstGeom>
          </p:spPr>
          <p:txBody>
            <a:bodyPr anchor="ctr" rtlCol="false" tIns="50800" lIns="50800" bIns="50800" rIns="50800"/>
            <a:lstStyle/>
            <a:p>
              <a:pPr algn="ctr">
                <a:lnSpc>
                  <a:spcPts val="2536"/>
                </a:lnSpc>
              </a:pPr>
            </a:p>
          </p:txBody>
        </p:sp>
      </p:grpSp>
      <p:grpSp>
        <p:nvGrpSpPr>
          <p:cNvPr name="Group 11" id="11"/>
          <p:cNvGrpSpPr/>
          <p:nvPr/>
        </p:nvGrpSpPr>
        <p:grpSpPr>
          <a:xfrm rot="0">
            <a:off x="8144609" y="1028700"/>
            <a:ext cx="8237741" cy="3951686"/>
            <a:chOff x="0" y="0"/>
            <a:chExt cx="10983654" cy="5268915"/>
          </a:xfrm>
        </p:grpSpPr>
        <p:grpSp>
          <p:nvGrpSpPr>
            <p:cNvPr name="Group 12" id="12"/>
            <p:cNvGrpSpPr/>
            <p:nvPr/>
          </p:nvGrpSpPr>
          <p:grpSpPr>
            <a:xfrm rot="0">
              <a:off x="5707982" y="0"/>
              <a:ext cx="5275672" cy="5268915"/>
              <a:chOff x="0" y="0"/>
              <a:chExt cx="1042108" cy="1040773"/>
            </a:xfrm>
          </p:grpSpPr>
          <p:sp>
            <p:nvSpPr>
              <p:cNvPr name="Freeform 13" id="13"/>
              <p:cNvSpPr/>
              <p:nvPr/>
            </p:nvSpPr>
            <p:spPr>
              <a:xfrm flipH="false" flipV="false" rot="0">
                <a:off x="0" y="0"/>
                <a:ext cx="1042108" cy="1040773"/>
              </a:xfrm>
              <a:custGeom>
                <a:avLst/>
                <a:gdLst/>
                <a:ahLst/>
                <a:cxnLst/>
                <a:rect r="r" b="b" t="t" l="l"/>
                <a:pathLst>
                  <a:path h="1040773" w="1042108">
                    <a:moveTo>
                      <a:pt x="0" y="0"/>
                    </a:moveTo>
                    <a:lnTo>
                      <a:pt x="1042108" y="0"/>
                    </a:lnTo>
                    <a:lnTo>
                      <a:pt x="1042108" y="1040773"/>
                    </a:lnTo>
                    <a:lnTo>
                      <a:pt x="0" y="1040773"/>
                    </a:lnTo>
                    <a:close/>
                  </a:path>
                </a:pathLst>
              </a:custGeom>
              <a:solidFill>
                <a:srgbClr val="B4BBE7"/>
              </a:solidFill>
            </p:spPr>
          </p:sp>
          <p:sp>
            <p:nvSpPr>
              <p:cNvPr name="TextBox 14" id="14"/>
              <p:cNvSpPr txBox="true"/>
              <p:nvPr/>
            </p:nvSpPr>
            <p:spPr>
              <a:xfrm>
                <a:off x="0" y="-38100"/>
                <a:ext cx="1042108" cy="1078873"/>
              </a:xfrm>
              <a:prstGeom prst="rect">
                <a:avLst/>
              </a:prstGeom>
            </p:spPr>
            <p:txBody>
              <a:bodyPr anchor="ctr" rtlCol="false" tIns="50800" lIns="50800" bIns="50800" rIns="50800"/>
              <a:lstStyle/>
              <a:p>
                <a:pPr algn="ctr">
                  <a:lnSpc>
                    <a:spcPts val="2536"/>
                  </a:lnSpc>
                </a:pPr>
              </a:p>
            </p:txBody>
          </p:sp>
        </p:grpSp>
        <p:grpSp>
          <p:nvGrpSpPr>
            <p:cNvPr name="Group 15" id="15"/>
            <p:cNvGrpSpPr/>
            <p:nvPr/>
          </p:nvGrpSpPr>
          <p:grpSpPr>
            <a:xfrm rot="0">
              <a:off x="0" y="0"/>
              <a:ext cx="5275672" cy="5268915"/>
              <a:chOff x="0" y="0"/>
              <a:chExt cx="1042108" cy="1040773"/>
            </a:xfrm>
          </p:grpSpPr>
          <p:sp>
            <p:nvSpPr>
              <p:cNvPr name="Freeform 16" id="16"/>
              <p:cNvSpPr/>
              <p:nvPr/>
            </p:nvSpPr>
            <p:spPr>
              <a:xfrm flipH="false" flipV="false" rot="0">
                <a:off x="0" y="0"/>
                <a:ext cx="1042108" cy="1040773"/>
              </a:xfrm>
              <a:custGeom>
                <a:avLst/>
                <a:gdLst/>
                <a:ahLst/>
                <a:cxnLst/>
                <a:rect r="r" b="b" t="t" l="l"/>
                <a:pathLst>
                  <a:path h="1040773" w="1042108">
                    <a:moveTo>
                      <a:pt x="0" y="0"/>
                    </a:moveTo>
                    <a:lnTo>
                      <a:pt x="1042108" y="0"/>
                    </a:lnTo>
                    <a:lnTo>
                      <a:pt x="1042108" y="1040773"/>
                    </a:lnTo>
                    <a:lnTo>
                      <a:pt x="0" y="1040773"/>
                    </a:lnTo>
                    <a:close/>
                  </a:path>
                </a:pathLst>
              </a:custGeom>
              <a:solidFill>
                <a:srgbClr val="A4A5A4"/>
              </a:solidFill>
            </p:spPr>
          </p:sp>
          <p:sp>
            <p:nvSpPr>
              <p:cNvPr name="TextBox 17" id="17"/>
              <p:cNvSpPr txBox="true"/>
              <p:nvPr/>
            </p:nvSpPr>
            <p:spPr>
              <a:xfrm>
                <a:off x="0" y="-38100"/>
                <a:ext cx="1042108" cy="1078873"/>
              </a:xfrm>
              <a:prstGeom prst="rect">
                <a:avLst/>
              </a:prstGeom>
            </p:spPr>
            <p:txBody>
              <a:bodyPr anchor="ctr" rtlCol="false" tIns="50800" lIns="50800" bIns="50800" rIns="50800"/>
              <a:lstStyle/>
              <a:p>
                <a:pPr algn="ctr">
                  <a:lnSpc>
                    <a:spcPts val="2536"/>
                  </a:lnSpc>
                </a:pPr>
              </a:p>
            </p:txBody>
          </p:sp>
        </p:grpSp>
      </p:grpSp>
      <p:sp>
        <p:nvSpPr>
          <p:cNvPr name="Freeform 18" id="18"/>
          <p:cNvSpPr/>
          <p:nvPr/>
        </p:nvSpPr>
        <p:spPr>
          <a:xfrm flipH="false" flipV="false" rot="0">
            <a:off x="9278430" y="1743849"/>
            <a:ext cx="1305819" cy="1165444"/>
          </a:xfrm>
          <a:custGeom>
            <a:avLst/>
            <a:gdLst/>
            <a:ahLst/>
            <a:cxnLst/>
            <a:rect r="r" b="b" t="t" l="l"/>
            <a:pathLst>
              <a:path h="1165444" w="1305819">
                <a:moveTo>
                  <a:pt x="0" y="0"/>
                </a:moveTo>
                <a:lnTo>
                  <a:pt x="1305820" y="0"/>
                </a:lnTo>
                <a:lnTo>
                  <a:pt x="1305820" y="1165444"/>
                </a:lnTo>
                <a:lnTo>
                  <a:pt x="0" y="116544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9" id="19"/>
          <p:cNvSpPr/>
          <p:nvPr/>
        </p:nvSpPr>
        <p:spPr>
          <a:xfrm flipH="false" flipV="false" rot="0">
            <a:off x="9540264" y="6117013"/>
            <a:ext cx="1165444" cy="1165444"/>
          </a:xfrm>
          <a:custGeom>
            <a:avLst/>
            <a:gdLst/>
            <a:ahLst/>
            <a:cxnLst/>
            <a:rect r="r" b="b" t="t" l="l"/>
            <a:pathLst>
              <a:path h="1165444" w="1165444">
                <a:moveTo>
                  <a:pt x="0" y="0"/>
                </a:moveTo>
                <a:lnTo>
                  <a:pt x="1165444" y="0"/>
                </a:lnTo>
                <a:lnTo>
                  <a:pt x="1165444" y="1165444"/>
                </a:lnTo>
                <a:lnTo>
                  <a:pt x="0" y="116544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20" id="20"/>
          <p:cNvSpPr/>
          <p:nvPr/>
        </p:nvSpPr>
        <p:spPr>
          <a:xfrm flipH="false" flipV="false" rot="0">
            <a:off x="13589385" y="1743849"/>
            <a:ext cx="1494159" cy="1165444"/>
          </a:xfrm>
          <a:custGeom>
            <a:avLst/>
            <a:gdLst/>
            <a:ahLst/>
            <a:cxnLst/>
            <a:rect r="r" b="b" t="t" l="l"/>
            <a:pathLst>
              <a:path h="1165444" w="1494159">
                <a:moveTo>
                  <a:pt x="0" y="0"/>
                </a:moveTo>
                <a:lnTo>
                  <a:pt x="1494158" y="0"/>
                </a:lnTo>
                <a:lnTo>
                  <a:pt x="1494158" y="1165444"/>
                </a:lnTo>
                <a:lnTo>
                  <a:pt x="0" y="1165444"/>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21" id="21"/>
          <p:cNvSpPr/>
          <p:nvPr/>
        </p:nvSpPr>
        <p:spPr>
          <a:xfrm flipH="false" flipV="false" rot="0">
            <a:off x="13889775" y="5568466"/>
            <a:ext cx="1028395" cy="1713991"/>
          </a:xfrm>
          <a:custGeom>
            <a:avLst/>
            <a:gdLst/>
            <a:ahLst/>
            <a:cxnLst/>
            <a:rect r="r" b="b" t="t" l="l"/>
            <a:pathLst>
              <a:path h="1713991" w="1028395">
                <a:moveTo>
                  <a:pt x="0" y="0"/>
                </a:moveTo>
                <a:lnTo>
                  <a:pt x="1028395" y="0"/>
                </a:lnTo>
                <a:lnTo>
                  <a:pt x="1028395" y="1713991"/>
                </a:lnTo>
                <a:lnTo>
                  <a:pt x="0" y="1713991"/>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22" id="22"/>
          <p:cNvSpPr txBox="true"/>
          <p:nvPr/>
        </p:nvSpPr>
        <p:spPr>
          <a:xfrm rot="0">
            <a:off x="8814105" y="3249293"/>
            <a:ext cx="2617763" cy="1137287"/>
          </a:xfrm>
          <a:prstGeom prst="rect">
            <a:avLst/>
          </a:prstGeom>
        </p:spPr>
        <p:txBody>
          <a:bodyPr anchor="t" rtlCol="false" tIns="0" lIns="0" bIns="0" rIns="0">
            <a:spAutoFit/>
          </a:bodyPr>
          <a:lstStyle/>
          <a:p>
            <a:pPr>
              <a:lnSpc>
                <a:spcPts val="4799"/>
              </a:lnSpc>
            </a:pPr>
            <a:r>
              <a:rPr lang="en-US" sz="2399">
                <a:solidFill>
                  <a:srgbClr val="26282C"/>
                </a:solidFill>
                <a:latin typeface="Merriweather Sans Bold"/>
              </a:rPr>
              <a:t>Face Capture &amp; Enrollment</a:t>
            </a:r>
          </a:p>
        </p:txBody>
      </p:sp>
      <p:sp>
        <p:nvSpPr>
          <p:cNvPr name="TextBox 23" id="23"/>
          <p:cNvSpPr txBox="true"/>
          <p:nvPr/>
        </p:nvSpPr>
        <p:spPr>
          <a:xfrm rot="0">
            <a:off x="13715778" y="3249293"/>
            <a:ext cx="1642519" cy="1137287"/>
          </a:xfrm>
          <a:prstGeom prst="rect">
            <a:avLst/>
          </a:prstGeom>
        </p:spPr>
        <p:txBody>
          <a:bodyPr anchor="t" rtlCol="false" tIns="0" lIns="0" bIns="0" rIns="0">
            <a:spAutoFit/>
          </a:bodyPr>
          <a:lstStyle/>
          <a:p>
            <a:pPr>
              <a:lnSpc>
                <a:spcPts val="4799"/>
              </a:lnSpc>
            </a:pPr>
            <a:r>
              <a:rPr lang="en-US" sz="2399">
                <a:solidFill>
                  <a:srgbClr val="26282C"/>
                </a:solidFill>
                <a:latin typeface="Merriweather Sans Bold"/>
              </a:rPr>
              <a:t>Liveness Detection</a:t>
            </a:r>
          </a:p>
        </p:txBody>
      </p:sp>
      <p:sp>
        <p:nvSpPr>
          <p:cNvPr name="TextBox 24" id="24"/>
          <p:cNvSpPr txBox="true"/>
          <p:nvPr/>
        </p:nvSpPr>
        <p:spPr>
          <a:xfrm rot="0">
            <a:off x="13625498" y="7583801"/>
            <a:ext cx="1823079" cy="1137287"/>
          </a:xfrm>
          <a:prstGeom prst="rect">
            <a:avLst/>
          </a:prstGeom>
        </p:spPr>
        <p:txBody>
          <a:bodyPr anchor="t" rtlCol="false" tIns="0" lIns="0" bIns="0" rIns="0">
            <a:spAutoFit/>
          </a:bodyPr>
          <a:lstStyle/>
          <a:p>
            <a:pPr>
              <a:lnSpc>
                <a:spcPts val="4799"/>
              </a:lnSpc>
            </a:pPr>
            <a:r>
              <a:rPr lang="en-US" sz="2399">
                <a:solidFill>
                  <a:srgbClr val="26282C"/>
                </a:solidFill>
                <a:latin typeface="Merriweather Sans Bold"/>
              </a:rPr>
              <a:t>Real-time Detection</a:t>
            </a:r>
          </a:p>
        </p:txBody>
      </p:sp>
      <p:sp>
        <p:nvSpPr>
          <p:cNvPr name="TextBox 25" id="25"/>
          <p:cNvSpPr txBox="true"/>
          <p:nvPr/>
        </p:nvSpPr>
        <p:spPr>
          <a:xfrm rot="0">
            <a:off x="9144000" y="7583801"/>
            <a:ext cx="2617763" cy="537212"/>
          </a:xfrm>
          <a:prstGeom prst="rect">
            <a:avLst/>
          </a:prstGeom>
        </p:spPr>
        <p:txBody>
          <a:bodyPr anchor="t" rtlCol="false" tIns="0" lIns="0" bIns="0" rIns="0">
            <a:spAutoFit/>
          </a:bodyPr>
          <a:lstStyle/>
          <a:p>
            <a:pPr>
              <a:lnSpc>
                <a:spcPts val="4799"/>
              </a:lnSpc>
            </a:pPr>
            <a:r>
              <a:rPr lang="en-US" sz="2399">
                <a:solidFill>
                  <a:srgbClr val="26282C"/>
                </a:solidFill>
                <a:latin typeface="Merriweather Sans Bold"/>
              </a:rPr>
              <a:t>Anti Spoofing</a:t>
            </a:r>
          </a:p>
        </p:txBody>
      </p:sp>
      <p:sp>
        <p:nvSpPr>
          <p:cNvPr name="TextBox 26" id="26"/>
          <p:cNvSpPr txBox="true"/>
          <p:nvPr/>
        </p:nvSpPr>
        <p:spPr>
          <a:xfrm rot="0">
            <a:off x="2400840" y="1373441"/>
            <a:ext cx="3534599" cy="953130"/>
          </a:xfrm>
          <a:prstGeom prst="rect">
            <a:avLst/>
          </a:prstGeom>
        </p:spPr>
        <p:txBody>
          <a:bodyPr anchor="t" rtlCol="false" tIns="0" lIns="0" bIns="0" rIns="0">
            <a:spAutoFit/>
          </a:bodyPr>
          <a:lstStyle/>
          <a:p>
            <a:pPr>
              <a:lnSpc>
                <a:spcPts val="7840"/>
              </a:lnSpc>
              <a:spcBef>
                <a:spcPct val="0"/>
              </a:spcBef>
            </a:pPr>
            <a:r>
              <a:rPr lang="en-US" sz="5600">
                <a:solidFill>
                  <a:srgbClr val="26282C"/>
                </a:solidFill>
                <a:latin typeface="Merriweather Sans Bold"/>
              </a:rPr>
              <a:t>Features</a:t>
            </a:r>
          </a:p>
        </p:txBody>
      </p:sp>
      <p:sp>
        <p:nvSpPr>
          <p:cNvPr name="TextBox 27" id="27"/>
          <p:cNvSpPr txBox="true"/>
          <p:nvPr/>
        </p:nvSpPr>
        <p:spPr>
          <a:xfrm rot="0">
            <a:off x="858420" y="3093298"/>
            <a:ext cx="6619439" cy="6511926"/>
          </a:xfrm>
          <a:prstGeom prst="rect">
            <a:avLst/>
          </a:prstGeom>
        </p:spPr>
        <p:txBody>
          <a:bodyPr anchor="t" rtlCol="false" tIns="0" lIns="0" bIns="0" rIns="0">
            <a:spAutoFit/>
          </a:bodyPr>
          <a:lstStyle/>
          <a:p>
            <a:pPr algn="just">
              <a:lnSpc>
                <a:spcPts val="3999"/>
              </a:lnSpc>
            </a:pPr>
            <a:r>
              <a:rPr lang="en-US" sz="1999">
                <a:solidFill>
                  <a:srgbClr val="FFFFFF"/>
                </a:solidFill>
                <a:latin typeface="Merriweather Sans"/>
              </a:rPr>
              <a:t>With precise face capture and enrollment, it ensures accurate representation of facial features for seamless operation. Our passive liveness detection technology provides strong protection against fraudulent attempts, without disrupting user experience. Engineered to defend against various spoofing techniques like printed photos, video replays, masks, and deepfakes, our solution reliably detects and rejects fraudulent attempts. Real-time detection and response capabilities provide immediate feedback on facial input liveness, swiftly identifying and mitigating spoofing attempts to reduce unauthorized access.</a:t>
            </a:r>
          </a:p>
        </p:txBody>
      </p:sp>
    </p:spTree>
  </p:cSld>
  <p:clrMapOvr>
    <a:masterClrMapping/>
  </p:clrMapOvr>
</p:sld>
</file>

<file path=ppt/slides/slide6.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0" y="0"/>
            <a:ext cx="9144000" cy="10287000"/>
            <a:chOff x="0" y="0"/>
            <a:chExt cx="2408296" cy="2709333"/>
          </a:xfrm>
        </p:grpSpPr>
        <p:sp>
          <p:nvSpPr>
            <p:cNvPr name="Freeform 3" id="3"/>
            <p:cNvSpPr/>
            <p:nvPr/>
          </p:nvSpPr>
          <p:spPr>
            <a:xfrm flipH="false" flipV="false" rot="0">
              <a:off x="0" y="0"/>
              <a:ext cx="2408296" cy="2709333"/>
            </a:xfrm>
            <a:custGeom>
              <a:avLst/>
              <a:gdLst/>
              <a:ahLst/>
              <a:cxnLst/>
              <a:rect r="r" b="b" t="t" l="l"/>
              <a:pathLst>
                <a:path h="2709333" w="2408296">
                  <a:moveTo>
                    <a:pt x="0" y="0"/>
                  </a:moveTo>
                  <a:lnTo>
                    <a:pt x="2408296" y="0"/>
                  </a:lnTo>
                  <a:lnTo>
                    <a:pt x="2408296" y="2709333"/>
                  </a:lnTo>
                  <a:lnTo>
                    <a:pt x="0" y="2709333"/>
                  </a:lnTo>
                  <a:close/>
                </a:path>
              </a:pathLst>
            </a:custGeom>
            <a:solidFill>
              <a:srgbClr val="26282C"/>
            </a:solidFill>
          </p:spPr>
        </p:sp>
        <p:sp>
          <p:nvSpPr>
            <p:cNvPr name="TextBox 4" id="4"/>
            <p:cNvSpPr txBox="true"/>
            <p:nvPr/>
          </p:nvSpPr>
          <p:spPr>
            <a:xfrm>
              <a:off x="0" y="-47625"/>
              <a:ext cx="2408296" cy="2756958"/>
            </a:xfrm>
            <a:prstGeom prst="rect">
              <a:avLst/>
            </a:prstGeom>
          </p:spPr>
          <p:txBody>
            <a:bodyPr anchor="ctr" rtlCol="false" tIns="50800" lIns="50800" bIns="50800" rIns="50800"/>
            <a:lstStyle/>
            <a:p>
              <a:pPr algn="ctr">
                <a:lnSpc>
                  <a:spcPts val="2536"/>
                </a:lnSpc>
              </a:pPr>
            </a:p>
          </p:txBody>
        </p:sp>
      </p:grpSp>
      <p:sp>
        <p:nvSpPr>
          <p:cNvPr name="TextBox 5" id="5"/>
          <p:cNvSpPr txBox="true"/>
          <p:nvPr/>
        </p:nvSpPr>
        <p:spPr>
          <a:xfrm rot="0">
            <a:off x="4249155" y="1055284"/>
            <a:ext cx="9789689" cy="953130"/>
          </a:xfrm>
          <a:prstGeom prst="rect">
            <a:avLst/>
          </a:prstGeom>
        </p:spPr>
        <p:txBody>
          <a:bodyPr anchor="t" rtlCol="false" tIns="0" lIns="0" bIns="0" rIns="0">
            <a:spAutoFit/>
          </a:bodyPr>
          <a:lstStyle/>
          <a:p>
            <a:pPr>
              <a:lnSpc>
                <a:spcPts val="7840"/>
              </a:lnSpc>
              <a:spcBef>
                <a:spcPct val="0"/>
              </a:spcBef>
            </a:pPr>
            <a:r>
              <a:rPr lang="en-US" sz="5600">
                <a:solidFill>
                  <a:srgbClr val="FFFFFF"/>
                </a:solidFill>
                <a:latin typeface="Merriweather Sans Bold"/>
              </a:rPr>
              <a:t>How our App </a:t>
            </a:r>
            <a:r>
              <a:rPr lang="en-US" sz="5600">
                <a:solidFill>
                  <a:srgbClr val="26282C"/>
                </a:solidFill>
                <a:latin typeface="Merriweather Sans Bold"/>
              </a:rPr>
              <a:t>is different?</a:t>
            </a:r>
          </a:p>
        </p:txBody>
      </p:sp>
      <p:sp>
        <p:nvSpPr>
          <p:cNvPr name="TextBox 6" id="6"/>
          <p:cNvSpPr txBox="true"/>
          <p:nvPr/>
        </p:nvSpPr>
        <p:spPr>
          <a:xfrm rot="0">
            <a:off x="769351" y="3789311"/>
            <a:ext cx="16749299" cy="4796319"/>
          </a:xfrm>
          <a:prstGeom prst="rect">
            <a:avLst/>
          </a:prstGeom>
        </p:spPr>
        <p:txBody>
          <a:bodyPr anchor="t" rtlCol="false" tIns="0" lIns="0" bIns="0" rIns="0">
            <a:spAutoFit/>
          </a:bodyPr>
          <a:lstStyle/>
          <a:p>
            <a:pPr algn="just">
              <a:lnSpc>
                <a:spcPts val="5521"/>
              </a:lnSpc>
            </a:pPr>
            <a:r>
              <a:rPr lang="en-US" sz="2760">
                <a:solidFill>
                  <a:srgbClr val="FFFFFF"/>
                </a:solidFill>
                <a:latin typeface="Merriweather Sans"/>
              </a:rPr>
              <a:t>1.</a:t>
            </a:r>
            <a:r>
              <a:rPr lang="en-US" sz="2760">
                <a:solidFill>
                  <a:srgbClr val="FFFFFF"/>
                </a:solidFill>
                <a:latin typeface="Merriweather Sans Semi-Bold"/>
              </a:rPr>
              <a:t>Precision and Efficiency in Face Capture and</a:t>
            </a:r>
            <a:r>
              <a:rPr lang="en-US" sz="2760">
                <a:solidFill>
                  <a:srgbClr val="26282C"/>
                </a:solidFill>
                <a:latin typeface="Merriweather Sans Semi-Bold"/>
              </a:rPr>
              <a:t> Enrollment</a:t>
            </a:r>
            <a:r>
              <a:rPr lang="en-US" sz="2760">
                <a:solidFill>
                  <a:srgbClr val="26282C"/>
                </a:solidFill>
                <a:latin typeface="Merriweather Sans"/>
              </a:rPr>
              <a:t>: Ensures accurate representation of </a:t>
            </a:r>
            <a:r>
              <a:rPr lang="en-US" sz="2760">
                <a:solidFill>
                  <a:srgbClr val="FFFFFF"/>
                </a:solidFill>
                <a:latin typeface="Merriweather Sans"/>
              </a:rPr>
              <a:t>facial features with seamless operation</a:t>
            </a:r>
          </a:p>
          <a:p>
            <a:pPr algn="just">
              <a:lnSpc>
                <a:spcPts val="5521"/>
              </a:lnSpc>
            </a:pPr>
            <a:r>
              <a:rPr lang="en-US" sz="2760" spc="27">
                <a:solidFill>
                  <a:srgbClr val="FFFFFF"/>
                </a:solidFill>
                <a:latin typeface="Merriweather Sans"/>
              </a:rPr>
              <a:t>2.</a:t>
            </a:r>
            <a:r>
              <a:rPr lang="en-US" sz="2760" spc="27">
                <a:solidFill>
                  <a:srgbClr val="FFFFFF"/>
                </a:solidFill>
                <a:latin typeface="Merriweather Sans Bold"/>
              </a:rPr>
              <a:t>Customizable Threshold Settings:</a:t>
            </a:r>
            <a:r>
              <a:rPr lang="en-US" sz="2760" spc="27">
                <a:solidFill>
                  <a:srgbClr val="FFFFFF"/>
                </a:solidFill>
                <a:latin typeface="Merriweather Sans"/>
              </a:rPr>
              <a:t> Allows use</a:t>
            </a:r>
            <a:r>
              <a:rPr lang="en-US" sz="2760" spc="27">
                <a:solidFill>
                  <a:srgbClr val="26282C"/>
                </a:solidFill>
                <a:latin typeface="Merriweather Sans"/>
              </a:rPr>
              <a:t>rs to set thresholds for parameters</a:t>
            </a:r>
          </a:p>
          <a:p>
            <a:pPr algn="just">
              <a:lnSpc>
                <a:spcPts val="5521"/>
              </a:lnSpc>
            </a:pPr>
            <a:r>
              <a:rPr lang="en-US" sz="2760" spc="16">
                <a:solidFill>
                  <a:srgbClr val="FFFFFF"/>
                </a:solidFill>
                <a:latin typeface="Merriweather Sans"/>
              </a:rPr>
              <a:t>3.</a:t>
            </a:r>
            <a:r>
              <a:rPr lang="en-US" sz="2760" spc="16">
                <a:solidFill>
                  <a:srgbClr val="FFFFFF"/>
                </a:solidFill>
                <a:latin typeface="Merriweather Sans Bold"/>
              </a:rPr>
              <a:t>Addressing Uncooperative Scenarios: </a:t>
            </a:r>
            <a:r>
              <a:rPr lang="en-US" sz="2760" spc="16">
                <a:solidFill>
                  <a:srgbClr val="FFFFFF"/>
                </a:solidFill>
                <a:latin typeface="Merriweather Sans"/>
              </a:rPr>
              <a:t>Overc</a:t>
            </a:r>
            <a:r>
              <a:rPr lang="en-US" sz="2760" spc="16">
                <a:solidFill>
                  <a:srgbClr val="26282C"/>
                </a:solidFill>
                <a:latin typeface="Merriweather Sans"/>
              </a:rPr>
              <a:t>omes challenges posed by varying expressions, </a:t>
            </a:r>
            <a:r>
              <a:rPr lang="en-US" sz="2760" spc="16">
                <a:solidFill>
                  <a:srgbClr val="FFFFFF"/>
                </a:solidFill>
                <a:latin typeface="Merriweather Sans"/>
              </a:rPr>
              <a:t>occlusions, and pose variations (&lt; 60 degrees), o</a:t>
            </a:r>
            <a:r>
              <a:rPr lang="en-US" sz="2760" spc="16">
                <a:solidFill>
                  <a:srgbClr val="26282C"/>
                </a:solidFill>
                <a:latin typeface="Merriweather Sans"/>
              </a:rPr>
              <a:t>ptimized for mobile environments</a:t>
            </a:r>
          </a:p>
          <a:p>
            <a:pPr algn="just">
              <a:lnSpc>
                <a:spcPts val="5521"/>
              </a:lnSpc>
            </a:pPr>
          </a:p>
          <a:p>
            <a:pPr algn="just">
              <a:lnSpc>
                <a:spcPts val="5521"/>
              </a:lnSpc>
            </a:pPr>
          </a:p>
        </p:txBody>
      </p:sp>
    </p:spTree>
  </p:cSld>
  <p:clrMapOvr>
    <a:masterClrMapping/>
  </p:clrMapOvr>
</p:sld>
</file>

<file path=ppt/slides/slide7.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9050" y="1939550"/>
            <a:ext cx="18288000" cy="6407900"/>
            <a:chOff x="0" y="0"/>
            <a:chExt cx="4816593" cy="1687677"/>
          </a:xfrm>
        </p:grpSpPr>
        <p:sp>
          <p:nvSpPr>
            <p:cNvPr name="Freeform 3" id="3"/>
            <p:cNvSpPr/>
            <p:nvPr/>
          </p:nvSpPr>
          <p:spPr>
            <a:xfrm flipH="false" flipV="false" rot="0">
              <a:off x="0" y="0"/>
              <a:ext cx="4816592" cy="1687677"/>
            </a:xfrm>
            <a:custGeom>
              <a:avLst/>
              <a:gdLst/>
              <a:ahLst/>
              <a:cxnLst/>
              <a:rect r="r" b="b" t="t" l="l"/>
              <a:pathLst>
                <a:path h="1687677" w="4816592">
                  <a:moveTo>
                    <a:pt x="0" y="0"/>
                  </a:moveTo>
                  <a:lnTo>
                    <a:pt x="4816592" y="0"/>
                  </a:lnTo>
                  <a:lnTo>
                    <a:pt x="4816592" y="1687677"/>
                  </a:lnTo>
                  <a:lnTo>
                    <a:pt x="0" y="1687677"/>
                  </a:lnTo>
                  <a:close/>
                </a:path>
              </a:pathLst>
            </a:custGeom>
            <a:solidFill>
              <a:srgbClr val="26282C"/>
            </a:solidFill>
          </p:spPr>
        </p:sp>
        <p:sp>
          <p:nvSpPr>
            <p:cNvPr name="TextBox 4" id="4"/>
            <p:cNvSpPr txBox="true"/>
            <p:nvPr/>
          </p:nvSpPr>
          <p:spPr>
            <a:xfrm>
              <a:off x="0" y="-47625"/>
              <a:ext cx="4816593" cy="1735302"/>
            </a:xfrm>
            <a:prstGeom prst="rect">
              <a:avLst/>
            </a:prstGeom>
          </p:spPr>
          <p:txBody>
            <a:bodyPr anchor="ctr" rtlCol="false" tIns="50800" lIns="50800" bIns="50800" rIns="50800"/>
            <a:lstStyle/>
            <a:p>
              <a:pPr algn="ctr">
                <a:lnSpc>
                  <a:spcPts val="2536"/>
                </a:lnSpc>
              </a:pPr>
            </a:p>
          </p:txBody>
        </p:sp>
      </p:grpSp>
      <p:grpSp>
        <p:nvGrpSpPr>
          <p:cNvPr name="Group 5" id="5"/>
          <p:cNvGrpSpPr/>
          <p:nvPr/>
        </p:nvGrpSpPr>
        <p:grpSpPr>
          <a:xfrm rot="0">
            <a:off x="4572000" y="3203950"/>
            <a:ext cx="9144000" cy="3879100"/>
            <a:chOff x="0" y="0"/>
            <a:chExt cx="2408296" cy="1021656"/>
          </a:xfrm>
        </p:grpSpPr>
        <p:sp>
          <p:nvSpPr>
            <p:cNvPr name="Freeform 6" id="6"/>
            <p:cNvSpPr/>
            <p:nvPr/>
          </p:nvSpPr>
          <p:spPr>
            <a:xfrm flipH="false" flipV="false" rot="0">
              <a:off x="0" y="0"/>
              <a:ext cx="2408296" cy="1021656"/>
            </a:xfrm>
            <a:custGeom>
              <a:avLst/>
              <a:gdLst/>
              <a:ahLst/>
              <a:cxnLst/>
              <a:rect r="r" b="b" t="t" l="l"/>
              <a:pathLst>
                <a:path h="1021656" w="2408296">
                  <a:moveTo>
                    <a:pt x="0" y="0"/>
                  </a:moveTo>
                  <a:lnTo>
                    <a:pt x="2408296" y="0"/>
                  </a:lnTo>
                  <a:lnTo>
                    <a:pt x="2408296" y="1021656"/>
                  </a:lnTo>
                  <a:lnTo>
                    <a:pt x="0" y="1021656"/>
                  </a:lnTo>
                  <a:close/>
                </a:path>
              </a:pathLst>
            </a:custGeom>
            <a:solidFill>
              <a:srgbClr val="B4BBE7"/>
            </a:solidFill>
          </p:spPr>
        </p:sp>
        <p:sp>
          <p:nvSpPr>
            <p:cNvPr name="TextBox 7" id="7"/>
            <p:cNvSpPr txBox="true"/>
            <p:nvPr/>
          </p:nvSpPr>
          <p:spPr>
            <a:xfrm>
              <a:off x="0" y="-47625"/>
              <a:ext cx="2408296" cy="1069281"/>
            </a:xfrm>
            <a:prstGeom prst="rect">
              <a:avLst/>
            </a:prstGeom>
          </p:spPr>
          <p:txBody>
            <a:bodyPr anchor="ctr" rtlCol="false" tIns="50800" lIns="50800" bIns="50800" rIns="50800"/>
            <a:lstStyle/>
            <a:p>
              <a:pPr algn="ctr">
                <a:lnSpc>
                  <a:spcPts val="2536"/>
                </a:lnSpc>
              </a:pPr>
            </a:p>
          </p:txBody>
        </p:sp>
      </p:grpSp>
      <p:sp>
        <p:nvSpPr>
          <p:cNvPr name="TextBox 8" id="8"/>
          <p:cNvSpPr txBox="true"/>
          <p:nvPr/>
        </p:nvSpPr>
        <p:spPr>
          <a:xfrm rot="0">
            <a:off x="5800211" y="3967482"/>
            <a:ext cx="6687578" cy="2228210"/>
          </a:xfrm>
          <a:prstGeom prst="rect">
            <a:avLst/>
          </a:prstGeom>
        </p:spPr>
        <p:txBody>
          <a:bodyPr anchor="t" rtlCol="false" tIns="0" lIns="0" bIns="0" rIns="0">
            <a:spAutoFit/>
          </a:bodyPr>
          <a:lstStyle/>
          <a:p>
            <a:pPr>
              <a:lnSpc>
                <a:spcPts val="8960"/>
              </a:lnSpc>
            </a:pPr>
            <a:r>
              <a:rPr lang="en-US" sz="6400">
                <a:solidFill>
                  <a:srgbClr val="26282C"/>
                </a:solidFill>
                <a:latin typeface="Merriweather Sans Bold"/>
              </a:rPr>
              <a:t>Testing Process</a:t>
            </a:r>
          </a:p>
          <a:p>
            <a:pPr algn="ctr">
              <a:lnSpc>
                <a:spcPts val="8960"/>
              </a:lnSpc>
              <a:spcBef>
                <a:spcPct val="0"/>
              </a:spcBef>
            </a:pPr>
            <a:r>
              <a:rPr lang="en-US" sz="6400">
                <a:solidFill>
                  <a:srgbClr val="26282C"/>
                </a:solidFill>
                <a:latin typeface="Merriweather Sans Bold"/>
              </a:rPr>
              <a:t>and Results</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978775"/>
            <a:chOff x="0" y="0"/>
            <a:chExt cx="4816593" cy="521159"/>
          </a:xfrm>
        </p:grpSpPr>
        <p:sp>
          <p:nvSpPr>
            <p:cNvPr name="Freeform 3" id="3"/>
            <p:cNvSpPr/>
            <p:nvPr/>
          </p:nvSpPr>
          <p:spPr>
            <a:xfrm flipH="false" flipV="false" rot="0">
              <a:off x="0" y="0"/>
              <a:ext cx="4816592" cy="521159"/>
            </a:xfrm>
            <a:custGeom>
              <a:avLst/>
              <a:gdLst/>
              <a:ahLst/>
              <a:cxnLst/>
              <a:rect r="r" b="b" t="t" l="l"/>
              <a:pathLst>
                <a:path h="521159" w="4816592">
                  <a:moveTo>
                    <a:pt x="0" y="0"/>
                  </a:moveTo>
                  <a:lnTo>
                    <a:pt x="4816592" y="0"/>
                  </a:lnTo>
                  <a:lnTo>
                    <a:pt x="4816592" y="521159"/>
                  </a:lnTo>
                  <a:lnTo>
                    <a:pt x="0" y="521159"/>
                  </a:lnTo>
                  <a:close/>
                </a:path>
              </a:pathLst>
            </a:custGeom>
            <a:solidFill>
              <a:srgbClr val="26282C"/>
            </a:solidFill>
          </p:spPr>
        </p:sp>
        <p:sp>
          <p:nvSpPr>
            <p:cNvPr name="TextBox 4" id="4"/>
            <p:cNvSpPr txBox="true"/>
            <p:nvPr/>
          </p:nvSpPr>
          <p:spPr>
            <a:xfrm>
              <a:off x="0" y="-47625"/>
              <a:ext cx="4816593" cy="568784"/>
            </a:xfrm>
            <a:prstGeom prst="rect">
              <a:avLst/>
            </a:prstGeom>
          </p:spPr>
          <p:txBody>
            <a:bodyPr anchor="ctr" rtlCol="false" tIns="50800" lIns="50800" bIns="50800" rIns="50800"/>
            <a:lstStyle/>
            <a:p>
              <a:pPr algn="ctr">
                <a:lnSpc>
                  <a:spcPts val="2536"/>
                </a:lnSpc>
              </a:pPr>
            </a:p>
          </p:txBody>
        </p:sp>
      </p:grpSp>
      <p:grpSp>
        <p:nvGrpSpPr>
          <p:cNvPr name="Group 5" id="5"/>
          <p:cNvGrpSpPr/>
          <p:nvPr/>
        </p:nvGrpSpPr>
        <p:grpSpPr>
          <a:xfrm rot="0">
            <a:off x="653143" y="668087"/>
            <a:ext cx="6388554" cy="3225957"/>
            <a:chOff x="0" y="0"/>
            <a:chExt cx="1682582" cy="849635"/>
          </a:xfrm>
        </p:grpSpPr>
        <p:sp>
          <p:nvSpPr>
            <p:cNvPr name="Freeform 6" id="6"/>
            <p:cNvSpPr/>
            <p:nvPr/>
          </p:nvSpPr>
          <p:spPr>
            <a:xfrm flipH="false" flipV="false" rot="0">
              <a:off x="0" y="0"/>
              <a:ext cx="1682582" cy="849635"/>
            </a:xfrm>
            <a:custGeom>
              <a:avLst/>
              <a:gdLst/>
              <a:ahLst/>
              <a:cxnLst/>
              <a:rect r="r" b="b" t="t" l="l"/>
              <a:pathLst>
                <a:path h="849635" w="1682582">
                  <a:moveTo>
                    <a:pt x="0" y="0"/>
                  </a:moveTo>
                  <a:lnTo>
                    <a:pt x="1682582" y="0"/>
                  </a:lnTo>
                  <a:lnTo>
                    <a:pt x="1682582" y="849635"/>
                  </a:lnTo>
                  <a:lnTo>
                    <a:pt x="0" y="849635"/>
                  </a:lnTo>
                  <a:close/>
                </a:path>
              </a:pathLst>
            </a:custGeom>
            <a:solidFill>
              <a:srgbClr val="B4BBE7"/>
            </a:solidFill>
          </p:spPr>
        </p:sp>
        <p:sp>
          <p:nvSpPr>
            <p:cNvPr name="TextBox 7" id="7"/>
            <p:cNvSpPr txBox="true"/>
            <p:nvPr/>
          </p:nvSpPr>
          <p:spPr>
            <a:xfrm>
              <a:off x="0" y="-47625"/>
              <a:ext cx="1682582" cy="897260"/>
            </a:xfrm>
            <a:prstGeom prst="rect">
              <a:avLst/>
            </a:prstGeom>
          </p:spPr>
          <p:txBody>
            <a:bodyPr anchor="ctr" rtlCol="false" tIns="50800" lIns="50800" bIns="50800" rIns="50800"/>
            <a:lstStyle/>
            <a:p>
              <a:pPr algn="ctr">
                <a:lnSpc>
                  <a:spcPts val="2536"/>
                </a:lnSpc>
              </a:pPr>
            </a:p>
          </p:txBody>
        </p:sp>
      </p:grpSp>
      <p:grpSp>
        <p:nvGrpSpPr>
          <p:cNvPr name="Group 8" id="8"/>
          <p:cNvGrpSpPr/>
          <p:nvPr/>
        </p:nvGrpSpPr>
        <p:grpSpPr>
          <a:xfrm rot="0">
            <a:off x="11278961" y="525744"/>
            <a:ext cx="5980339" cy="9385699"/>
            <a:chOff x="0" y="0"/>
            <a:chExt cx="1575069" cy="2471954"/>
          </a:xfrm>
        </p:grpSpPr>
        <p:sp>
          <p:nvSpPr>
            <p:cNvPr name="Freeform 9" id="9"/>
            <p:cNvSpPr/>
            <p:nvPr/>
          </p:nvSpPr>
          <p:spPr>
            <a:xfrm flipH="false" flipV="false" rot="0">
              <a:off x="0" y="0"/>
              <a:ext cx="1575069" cy="2471954"/>
            </a:xfrm>
            <a:custGeom>
              <a:avLst/>
              <a:gdLst/>
              <a:ahLst/>
              <a:cxnLst/>
              <a:rect r="r" b="b" t="t" l="l"/>
              <a:pathLst>
                <a:path h="2471954" w="1575069">
                  <a:moveTo>
                    <a:pt x="0" y="0"/>
                  </a:moveTo>
                  <a:lnTo>
                    <a:pt x="1575069" y="0"/>
                  </a:lnTo>
                  <a:lnTo>
                    <a:pt x="1575069" y="2471954"/>
                  </a:lnTo>
                  <a:lnTo>
                    <a:pt x="0" y="2471954"/>
                  </a:lnTo>
                  <a:close/>
                </a:path>
              </a:pathLst>
            </a:custGeom>
            <a:solidFill>
              <a:srgbClr val="B4BBE7"/>
            </a:solidFill>
          </p:spPr>
        </p:sp>
        <p:sp>
          <p:nvSpPr>
            <p:cNvPr name="TextBox 10" id="10"/>
            <p:cNvSpPr txBox="true"/>
            <p:nvPr/>
          </p:nvSpPr>
          <p:spPr>
            <a:xfrm>
              <a:off x="0" y="-47625"/>
              <a:ext cx="1575069" cy="2519579"/>
            </a:xfrm>
            <a:prstGeom prst="rect">
              <a:avLst/>
            </a:prstGeom>
          </p:spPr>
          <p:txBody>
            <a:bodyPr anchor="ctr" rtlCol="false" tIns="50800" lIns="50800" bIns="50800" rIns="50800"/>
            <a:lstStyle/>
            <a:p>
              <a:pPr algn="ctr">
                <a:lnSpc>
                  <a:spcPts val="2536"/>
                </a:lnSpc>
              </a:pPr>
            </a:p>
          </p:txBody>
        </p:sp>
      </p:grpSp>
      <p:sp>
        <p:nvSpPr>
          <p:cNvPr name="Freeform 11" id="11"/>
          <p:cNvSpPr/>
          <p:nvPr/>
        </p:nvSpPr>
        <p:spPr>
          <a:xfrm flipH="false" flipV="false" rot="0">
            <a:off x="2662798" y="4449536"/>
            <a:ext cx="5972134" cy="5143500"/>
          </a:xfrm>
          <a:custGeom>
            <a:avLst/>
            <a:gdLst/>
            <a:ahLst/>
            <a:cxnLst/>
            <a:rect r="r" b="b" t="t" l="l"/>
            <a:pathLst>
              <a:path h="5143500" w="5972134">
                <a:moveTo>
                  <a:pt x="0" y="0"/>
                </a:moveTo>
                <a:lnTo>
                  <a:pt x="5972134" y="0"/>
                </a:lnTo>
                <a:lnTo>
                  <a:pt x="5972134" y="5143500"/>
                </a:lnTo>
                <a:lnTo>
                  <a:pt x="0" y="51435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2" id="12"/>
          <p:cNvSpPr/>
          <p:nvPr/>
        </p:nvSpPr>
        <p:spPr>
          <a:xfrm flipH="false" flipV="false" rot="0">
            <a:off x="12186700" y="917528"/>
            <a:ext cx="4164861" cy="8451945"/>
          </a:xfrm>
          <a:custGeom>
            <a:avLst/>
            <a:gdLst/>
            <a:ahLst/>
            <a:cxnLst/>
            <a:rect r="r" b="b" t="t" l="l"/>
            <a:pathLst>
              <a:path h="8451945" w="4164861">
                <a:moveTo>
                  <a:pt x="0" y="0"/>
                </a:moveTo>
                <a:lnTo>
                  <a:pt x="4164861" y="0"/>
                </a:lnTo>
                <a:lnTo>
                  <a:pt x="4164861" y="8451944"/>
                </a:lnTo>
                <a:lnTo>
                  <a:pt x="0" y="8451944"/>
                </a:lnTo>
                <a:lnTo>
                  <a:pt x="0" y="0"/>
                </a:lnTo>
                <a:close/>
              </a:path>
            </a:pathLst>
          </a:custGeom>
          <a:blipFill>
            <a:blip r:embed="rId4"/>
            <a:stretch>
              <a:fillRect l="0" t="-5797" r="0" b="-3707"/>
            </a:stretch>
          </a:blipFill>
        </p:spPr>
      </p:sp>
      <p:sp>
        <p:nvSpPr>
          <p:cNvPr name="TextBox 13" id="13"/>
          <p:cNvSpPr txBox="true"/>
          <p:nvPr/>
        </p:nvSpPr>
        <p:spPr>
          <a:xfrm rot="0">
            <a:off x="1028700" y="1105048"/>
            <a:ext cx="5524167" cy="2228210"/>
          </a:xfrm>
          <a:prstGeom prst="rect">
            <a:avLst/>
          </a:prstGeom>
        </p:spPr>
        <p:txBody>
          <a:bodyPr anchor="t" rtlCol="false" tIns="0" lIns="0" bIns="0" rIns="0">
            <a:spAutoFit/>
          </a:bodyPr>
          <a:lstStyle/>
          <a:p>
            <a:pPr algn="l">
              <a:lnSpc>
                <a:spcPts val="8960"/>
              </a:lnSpc>
              <a:spcBef>
                <a:spcPct val="0"/>
              </a:spcBef>
            </a:pPr>
            <a:r>
              <a:rPr lang="en-US" sz="6400">
                <a:solidFill>
                  <a:srgbClr val="26282C"/>
                </a:solidFill>
                <a:latin typeface="Merriweather Sans Bold"/>
              </a:rPr>
              <a:t>APPLICATIONDASHBOARD</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2110613"/>
            <a:ext cx="18288000" cy="8370289"/>
            <a:chOff x="0" y="0"/>
            <a:chExt cx="4816593" cy="2204521"/>
          </a:xfrm>
        </p:grpSpPr>
        <p:sp>
          <p:nvSpPr>
            <p:cNvPr name="Freeform 3" id="3"/>
            <p:cNvSpPr/>
            <p:nvPr/>
          </p:nvSpPr>
          <p:spPr>
            <a:xfrm flipH="false" flipV="false" rot="0">
              <a:off x="0" y="0"/>
              <a:ext cx="4816592" cy="2204520"/>
            </a:xfrm>
            <a:custGeom>
              <a:avLst/>
              <a:gdLst/>
              <a:ahLst/>
              <a:cxnLst/>
              <a:rect r="r" b="b" t="t" l="l"/>
              <a:pathLst>
                <a:path h="2204520" w="4816592">
                  <a:moveTo>
                    <a:pt x="0" y="0"/>
                  </a:moveTo>
                  <a:lnTo>
                    <a:pt x="4816592" y="0"/>
                  </a:lnTo>
                  <a:lnTo>
                    <a:pt x="4816592" y="2204520"/>
                  </a:lnTo>
                  <a:lnTo>
                    <a:pt x="0" y="2204520"/>
                  </a:lnTo>
                  <a:close/>
                </a:path>
              </a:pathLst>
            </a:custGeom>
            <a:solidFill>
              <a:srgbClr val="26282C"/>
            </a:solidFill>
          </p:spPr>
        </p:sp>
        <p:sp>
          <p:nvSpPr>
            <p:cNvPr name="TextBox 4" id="4"/>
            <p:cNvSpPr txBox="true"/>
            <p:nvPr/>
          </p:nvSpPr>
          <p:spPr>
            <a:xfrm>
              <a:off x="0" y="-47625"/>
              <a:ext cx="4816593" cy="2252146"/>
            </a:xfrm>
            <a:prstGeom prst="rect">
              <a:avLst/>
            </a:prstGeom>
          </p:spPr>
          <p:txBody>
            <a:bodyPr anchor="ctr" rtlCol="false" tIns="50800" lIns="50800" bIns="50800" rIns="50800"/>
            <a:lstStyle/>
            <a:p>
              <a:pPr algn="ctr">
                <a:lnSpc>
                  <a:spcPts val="2536"/>
                </a:lnSpc>
              </a:pPr>
            </a:p>
          </p:txBody>
        </p:sp>
      </p:grpSp>
      <p:grpSp>
        <p:nvGrpSpPr>
          <p:cNvPr name="Group 5" id="5"/>
          <p:cNvGrpSpPr/>
          <p:nvPr/>
        </p:nvGrpSpPr>
        <p:grpSpPr>
          <a:xfrm rot="0">
            <a:off x="0" y="0"/>
            <a:ext cx="7718435" cy="1416761"/>
            <a:chOff x="0" y="0"/>
            <a:chExt cx="2032839" cy="373139"/>
          </a:xfrm>
        </p:grpSpPr>
        <p:sp>
          <p:nvSpPr>
            <p:cNvPr name="Freeform 6" id="6"/>
            <p:cNvSpPr/>
            <p:nvPr/>
          </p:nvSpPr>
          <p:spPr>
            <a:xfrm flipH="false" flipV="false" rot="0">
              <a:off x="0" y="0"/>
              <a:ext cx="2032839" cy="373139"/>
            </a:xfrm>
            <a:custGeom>
              <a:avLst/>
              <a:gdLst/>
              <a:ahLst/>
              <a:cxnLst/>
              <a:rect r="r" b="b" t="t" l="l"/>
              <a:pathLst>
                <a:path h="373139" w="2032839">
                  <a:moveTo>
                    <a:pt x="0" y="0"/>
                  </a:moveTo>
                  <a:lnTo>
                    <a:pt x="2032839" y="0"/>
                  </a:lnTo>
                  <a:lnTo>
                    <a:pt x="2032839" y="373139"/>
                  </a:lnTo>
                  <a:lnTo>
                    <a:pt x="0" y="373139"/>
                  </a:lnTo>
                  <a:close/>
                </a:path>
              </a:pathLst>
            </a:custGeom>
            <a:solidFill>
              <a:srgbClr val="B4BBE7"/>
            </a:solidFill>
          </p:spPr>
        </p:sp>
        <p:sp>
          <p:nvSpPr>
            <p:cNvPr name="TextBox 7" id="7"/>
            <p:cNvSpPr txBox="true"/>
            <p:nvPr/>
          </p:nvSpPr>
          <p:spPr>
            <a:xfrm>
              <a:off x="0" y="-47625"/>
              <a:ext cx="2032839" cy="420764"/>
            </a:xfrm>
            <a:prstGeom prst="rect">
              <a:avLst/>
            </a:prstGeom>
          </p:spPr>
          <p:txBody>
            <a:bodyPr anchor="ctr" rtlCol="false" tIns="50800" lIns="50800" bIns="50800" rIns="50800"/>
            <a:lstStyle/>
            <a:p>
              <a:pPr algn="ctr">
                <a:lnSpc>
                  <a:spcPts val="2536"/>
                </a:lnSpc>
              </a:pPr>
            </a:p>
          </p:txBody>
        </p:sp>
      </p:grpSp>
      <p:sp>
        <p:nvSpPr>
          <p:cNvPr name="Freeform 8" id="8"/>
          <p:cNvSpPr/>
          <p:nvPr/>
        </p:nvSpPr>
        <p:spPr>
          <a:xfrm flipH="false" flipV="false" rot="0">
            <a:off x="1028700" y="2754024"/>
            <a:ext cx="4218486" cy="6838537"/>
          </a:xfrm>
          <a:custGeom>
            <a:avLst/>
            <a:gdLst/>
            <a:ahLst/>
            <a:cxnLst/>
            <a:rect r="r" b="b" t="t" l="l"/>
            <a:pathLst>
              <a:path h="6838537" w="4218486">
                <a:moveTo>
                  <a:pt x="0" y="0"/>
                </a:moveTo>
                <a:lnTo>
                  <a:pt x="4218486" y="0"/>
                </a:lnTo>
                <a:lnTo>
                  <a:pt x="4218486" y="6838538"/>
                </a:lnTo>
                <a:lnTo>
                  <a:pt x="0" y="6838538"/>
                </a:lnTo>
                <a:lnTo>
                  <a:pt x="0" y="0"/>
                </a:lnTo>
                <a:close/>
              </a:path>
            </a:pathLst>
          </a:custGeom>
          <a:blipFill>
            <a:blip r:embed="rId2"/>
            <a:stretch>
              <a:fillRect l="0" t="-7609" r="-1224" b="-27681"/>
            </a:stretch>
          </a:blipFill>
        </p:spPr>
      </p:sp>
      <p:sp>
        <p:nvSpPr>
          <p:cNvPr name="Freeform 9" id="9"/>
          <p:cNvSpPr/>
          <p:nvPr/>
        </p:nvSpPr>
        <p:spPr>
          <a:xfrm flipH="false" flipV="false" rot="0">
            <a:off x="7424787" y="2754024"/>
            <a:ext cx="3878289" cy="6838537"/>
          </a:xfrm>
          <a:custGeom>
            <a:avLst/>
            <a:gdLst/>
            <a:ahLst/>
            <a:cxnLst/>
            <a:rect r="r" b="b" t="t" l="l"/>
            <a:pathLst>
              <a:path h="6838537" w="3878289">
                <a:moveTo>
                  <a:pt x="0" y="0"/>
                </a:moveTo>
                <a:lnTo>
                  <a:pt x="3878289" y="0"/>
                </a:lnTo>
                <a:lnTo>
                  <a:pt x="3878289" y="6838538"/>
                </a:lnTo>
                <a:lnTo>
                  <a:pt x="0" y="6838538"/>
                </a:lnTo>
                <a:lnTo>
                  <a:pt x="0" y="0"/>
                </a:lnTo>
                <a:close/>
              </a:path>
            </a:pathLst>
          </a:custGeom>
          <a:blipFill>
            <a:blip r:embed="rId3"/>
            <a:stretch>
              <a:fillRect l="0" t="-7847" r="-61" b="-15103"/>
            </a:stretch>
          </a:blipFill>
        </p:spPr>
      </p:sp>
      <p:sp>
        <p:nvSpPr>
          <p:cNvPr name="Freeform 10" id="10"/>
          <p:cNvSpPr/>
          <p:nvPr/>
        </p:nvSpPr>
        <p:spPr>
          <a:xfrm flipH="false" flipV="false" rot="0">
            <a:off x="13480677" y="2754024"/>
            <a:ext cx="3678069" cy="6838537"/>
          </a:xfrm>
          <a:custGeom>
            <a:avLst/>
            <a:gdLst/>
            <a:ahLst/>
            <a:cxnLst/>
            <a:rect r="r" b="b" t="t" l="l"/>
            <a:pathLst>
              <a:path h="6838537" w="3678069">
                <a:moveTo>
                  <a:pt x="0" y="0"/>
                </a:moveTo>
                <a:lnTo>
                  <a:pt x="3678069" y="0"/>
                </a:lnTo>
                <a:lnTo>
                  <a:pt x="3678069" y="6838538"/>
                </a:lnTo>
                <a:lnTo>
                  <a:pt x="0" y="6838538"/>
                </a:lnTo>
                <a:lnTo>
                  <a:pt x="0" y="0"/>
                </a:lnTo>
                <a:close/>
              </a:path>
            </a:pathLst>
          </a:custGeom>
          <a:blipFill>
            <a:blip r:embed="rId4"/>
            <a:stretch>
              <a:fillRect l="0" t="-7738" r="0" b="-8794"/>
            </a:stretch>
          </a:blipFill>
        </p:spPr>
      </p:sp>
      <p:sp>
        <p:nvSpPr>
          <p:cNvPr name="TextBox 11" id="11"/>
          <p:cNvSpPr txBox="true"/>
          <p:nvPr/>
        </p:nvSpPr>
        <p:spPr>
          <a:xfrm rot="0">
            <a:off x="172650" y="330558"/>
            <a:ext cx="7545785" cy="712464"/>
          </a:xfrm>
          <a:prstGeom prst="rect">
            <a:avLst/>
          </a:prstGeom>
        </p:spPr>
        <p:txBody>
          <a:bodyPr anchor="t" rtlCol="false" tIns="0" lIns="0" bIns="0" rIns="0">
            <a:spAutoFit/>
          </a:bodyPr>
          <a:lstStyle/>
          <a:p>
            <a:pPr>
              <a:lnSpc>
                <a:spcPts val="5880"/>
              </a:lnSpc>
              <a:spcBef>
                <a:spcPct val="0"/>
              </a:spcBef>
            </a:pPr>
            <a:r>
              <a:rPr lang="en-US" sz="4200">
                <a:solidFill>
                  <a:srgbClr val="26282C"/>
                </a:solidFill>
                <a:latin typeface="Merriweather Sans Bold"/>
              </a:rPr>
              <a:t>Face Capture &amp; enrollment</a:t>
            </a:r>
          </a:p>
        </p:txBody>
      </p:sp>
      <p:sp>
        <p:nvSpPr>
          <p:cNvPr name="TextBox 12" id="12"/>
          <p:cNvSpPr txBox="true"/>
          <p:nvPr/>
        </p:nvSpPr>
        <p:spPr>
          <a:xfrm rot="0">
            <a:off x="9363932" y="152943"/>
            <a:ext cx="8419913" cy="2277110"/>
          </a:xfrm>
          <a:prstGeom prst="rect">
            <a:avLst/>
          </a:prstGeom>
        </p:spPr>
        <p:txBody>
          <a:bodyPr anchor="t" rtlCol="false" tIns="0" lIns="0" bIns="0" rIns="0">
            <a:spAutoFit/>
          </a:bodyPr>
          <a:lstStyle/>
          <a:p>
            <a:pPr algn="just">
              <a:lnSpc>
                <a:spcPts val="3640"/>
              </a:lnSpc>
            </a:pPr>
            <a:r>
              <a:rPr lang="en-US" sz="2600">
                <a:solidFill>
                  <a:srgbClr val="000000"/>
                </a:solidFill>
                <a:latin typeface="Canva Sans"/>
              </a:rPr>
              <a:t>Our</a:t>
            </a:r>
            <a:r>
              <a:rPr lang="en-US" sz="2600">
                <a:solidFill>
                  <a:srgbClr val="000000"/>
                </a:solidFill>
                <a:latin typeface="Canva Sans"/>
              </a:rPr>
              <a:t> solution excels in capturing and enrolling faces with precision and efficiency. This app’s solution ensures seamless operation and accurate representation of facial features.</a:t>
            </a:r>
          </a:p>
          <a:p>
            <a:pPr algn="just">
              <a:lnSpc>
                <a:spcPts val="3640"/>
              </a:lnSpc>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DAGCpoEs8IY</dc:identifier>
  <dcterms:modified xsi:type="dcterms:W3CDTF">2011-08-01T06:04:30Z</dcterms:modified>
  <cp:revision>1</cp:revision>
  <dc:title>Black Green Modern Group Project Presentation</dc:title>
</cp:coreProperties>
</file>

<file path=docProps/thumbnail.jpeg>
</file>